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Bold" charset="0"/>
      <p:regular r:id="rId17"/>
    </p:embeddedFont>
    <p:embeddedFont>
      <p:font typeface="Canva Sans" charset="0"/>
      <p:regular r:id="rId18"/>
    </p:embeddedFont>
    <p:embeddedFont>
      <p:font typeface="Calibri" pitchFamily="34" charset="0"/>
      <p:regular r:id="rId19"/>
      <p:bold r:id="rId20"/>
      <p:italic r:id="rId21"/>
      <p:boldItalic r:id="rId22"/>
    </p:embeddedFont>
    <p:embeddedFont>
      <p:font typeface="Poppins" charset="0"/>
      <p:regular r:id="rId23"/>
    </p:embeddedFont>
    <p:embeddedFont>
      <p:font typeface="Inter Bold" charset="0"/>
      <p:regular r:id="rId24"/>
    </p:embeddedFont>
    <p:embeddedFont>
      <p:font typeface="Montserrat Bold"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2" d="100"/>
          <a:sy n="42" d="100"/>
        </p:scale>
        <p:origin x="-776"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43.png"/><Relationship Id="rId5" Type="http://schemas.openxmlformats.org/officeDocument/2006/relationships/image" Target="../media/image6.png"/><Relationship Id="rId10"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2.svg"/><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46.jpeg"/><Relationship Id="rId5" Type="http://schemas.openxmlformats.org/officeDocument/2006/relationships/image" Target="../media/image6.png"/><Relationship Id="rId15" Type="http://schemas.openxmlformats.org/officeDocument/2006/relationships/image" Target="../media/image49.png"/><Relationship Id="rId10" Type="http://schemas.openxmlformats.org/officeDocument/2006/relationships/image" Target="../media/image59.svg"/><Relationship Id="rId4" Type="http://schemas.openxmlformats.org/officeDocument/2006/relationships/image" Target="../media/image2.png"/><Relationship Id="rId9" Type="http://schemas.openxmlformats.org/officeDocument/2006/relationships/image" Target="../media/image45.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8.sv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7.png"/><Relationship Id="rId18" Type="http://schemas.openxmlformats.org/officeDocument/2006/relationships/image" Target="../media/image40.svg"/><Relationship Id="rId3" Type="http://schemas.openxmlformats.org/officeDocument/2006/relationships/image" Target="../media/image3.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image" Target="../media/image34.sv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32.sv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5.png"/><Relationship Id="rId14" Type="http://schemas.openxmlformats.org/officeDocument/2006/relationships/image" Target="../media/image36.svg"/><Relationship Id="rId22"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2793" b="-86469"/>
            </a:stretch>
          </a:blipFill>
        </p:spPr>
      </p:sp>
      <p:sp>
        <p:nvSpPr>
          <p:cNvPr id="3" name="Freeform 3"/>
          <p:cNvSpPr/>
          <p:nvPr/>
        </p:nvSpPr>
        <p:spPr>
          <a:xfrm rot="-2700000">
            <a:off x="5719044" y="5945061"/>
            <a:ext cx="10761745" cy="14309245"/>
          </a:xfrm>
          <a:custGeom>
            <a:avLst/>
            <a:gdLst/>
            <a:ahLst/>
            <a:cxnLst/>
            <a:rect l="l" t="t" r="r" b="b"/>
            <a:pathLst>
              <a:path w="10761745" h="14309245">
                <a:moveTo>
                  <a:pt x="0" y="0"/>
                </a:moveTo>
                <a:lnTo>
                  <a:pt x="10761745" y="0"/>
                </a:lnTo>
                <a:lnTo>
                  <a:pt x="10761745" y="14309246"/>
                </a:lnTo>
                <a:lnTo>
                  <a:pt x="0" y="14309246"/>
                </a:lnTo>
                <a:lnTo>
                  <a:pt x="0" y="0"/>
                </a:lnTo>
                <a:close/>
              </a:path>
            </a:pathLst>
          </a:custGeom>
          <a:blipFill>
            <a:blip r:embed="rId3"/>
            <a:stretch>
              <a:fillRect/>
            </a:stretch>
          </a:blipFill>
        </p:spPr>
      </p:sp>
      <p:sp>
        <p:nvSpPr>
          <p:cNvPr id="4" name="Freeform 4"/>
          <p:cNvSpPr/>
          <p:nvPr/>
        </p:nvSpPr>
        <p:spPr>
          <a:xfrm rot="-1048010">
            <a:off x="-1867262" y="-1194476"/>
            <a:ext cx="4006302" cy="3769882"/>
          </a:xfrm>
          <a:custGeom>
            <a:avLst/>
            <a:gdLst/>
            <a:ahLst/>
            <a:cxnLst/>
            <a:rect l="l" t="t" r="r" b="b"/>
            <a:pathLst>
              <a:path w="4006302" h="3769882">
                <a:moveTo>
                  <a:pt x="0" y="0"/>
                </a:moveTo>
                <a:lnTo>
                  <a:pt x="4006301" y="0"/>
                </a:lnTo>
                <a:lnTo>
                  <a:pt x="4006301" y="3769883"/>
                </a:lnTo>
                <a:lnTo>
                  <a:pt x="0" y="3769883"/>
                </a:lnTo>
                <a:lnTo>
                  <a:pt x="0" y="0"/>
                </a:lnTo>
                <a:close/>
              </a:path>
            </a:pathLst>
          </a:custGeom>
          <a:blipFill>
            <a:blip r:embed="rId4"/>
            <a:stretch>
              <a:fillRect/>
            </a:stretch>
          </a:blipFill>
        </p:spPr>
      </p:sp>
      <p:sp>
        <p:nvSpPr>
          <p:cNvPr id="5" name="Freeform 5"/>
          <p:cNvSpPr/>
          <p:nvPr/>
        </p:nvSpPr>
        <p:spPr>
          <a:xfrm>
            <a:off x="-2096347" y="4101559"/>
            <a:ext cx="6136728" cy="8229600"/>
          </a:xfrm>
          <a:custGeom>
            <a:avLst/>
            <a:gdLst/>
            <a:ahLst/>
            <a:cxnLst/>
            <a:rect l="l" t="t" r="r" b="b"/>
            <a:pathLst>
              <a:path w="6136728" h="8229600">
                <a:moveTo>
                  <a:pt x="0" y="0"/>
                </a:moveTo>
                <a:lnTo>
                  <a:pt x="6136727" y="0"/>
                </a:lnTo>
                <a:lnTo>
                  <a:pt x="6136727" y="8229600"/>
                </a:lnTo>
                <a:lnTo>
                  <a:pt x="0" y="8229600"/>
                </a:lnTo>
                <a:lnTo>
                  <a:pt x="0" y="0"/>
                </a:lnTo>
                <a:close/>
              </a:path>
            </a:pathLst>
          </a:custGeom>
          <a:blipFill>
            <a:blip r:embed="rId5"/>
            <a:stretch>
              <a:fillRect/>
            </a:stretch>
          </a:blipFill>
        </p:spPr>
      </p:sp>
      <p:sp>
        <p:nvSpPr>
          <p:cNvPr id="6" name="Freeform 6"/>
          <p:cNvSpPr/>
          <p:nvPr/>
        </p:nvSpPr>
        <p:spPr>
          <a:xfrm rot="468130" flipH="1">
            <a:off x="14464874" y="2216618"/>
            <a:ext cx="4006302" cy="3769882"/>
          </a:xfrm>
          <a:custGeom>
            <a:avLst/>
            <a:gdLst/>
            <a:ahLst/>
            <a:cxnLst/>
            <a:rect l="l" t="t" r="r" b="b"/>
            <a:pathLst>
              <a:path w="4006302" h="3769882">
                <a:moveTo>
                  <a:pt x="4006301" y="0"/>
                </a:moveTo>
                <a:lnTo>
                  <a:pt x="0" y="0"/>
                </a:lnTo>
                <a:lnTo>
                  <a:pt x="0" y="3769882"/>
                </a:lnTo>
                <a:lnTo>
                  <a:pt x="4006301" y="3769882"/>
                </a:lnTo>
                <a:lnTo>
                  <a:pt x="4006301" y="0"/>
                </a:lnTo>
                <a:close/>
              </a:path>
            </a:pathLst>
          </a:custGeom>
          <a:blipFill>
            <a:blip r:embed="rId4"/>
            <a:stretch>
              <a:fillRect/>
            </a:stretch>
          </a:blipFill>
        </p:spPr>
      </p:sp>
      <p:sp>
        <p:nvSpPr>
          <p:cNvPr id="7" name="Freeform 7"/>
          <p:cNvSpPr/>
          <p:nvPr/>
        </p:nvSpPr>
        <p:spPr>
          <a:xfrm>
            <a:off x="14833667" y="4101559"/>
            <a:ext cx="5428107" cy="8229600"/>
          </a:xfrm>
          <a:custGeom>
            <a:avLst/>
            <a:gdLst/>
            <a:ahLst/>
            <a:cxnLst/>
            <a:rect l="l" t="t" r="r" b="b"/>
            <a:pathLst>
              <a:path w="5428107" h="8229600">
                <a:moveTo>
                  <a:pt x="0" y="0"/>
                </a:moveTo>
                <a:lnTo>
                  <a:pt x="5428107" y="0"/>
                </a:lnTo>
                <a:lnTo>
                  <a:pt x="5428107" y="8229600"/>
                </a:lnTo>
                <a:lnTo>
                  <a:pt x="0" y="8229600"/>
                </a:lnTo>
                <a:lnTo>
                  <a:pt x="0" y="0"/>
                </a:lnTo>
                <a:close/>
              </a:path>
            </a:pathLst>
          </a:custGeom>
          <a:blipFill>
            <a:blip r:embed="rId6"/>
            <a:stretch>
              <a:fillRect/>
            </a:stretch>
          </a:blipFill>
        </p:spPr>
      </p:sp>
      <p:sp>
        <p:nvSpPr>
          <p:cNvPr id="8" name="Freeform 8"/>
          <p:cNvSpPr/>
          <p:nvPr/>
        </p:nvSpPr>
        <p:spPr>
          <a:xfrm rot="-1048010">
            <a:off x="-745983" y="859278"/>
            <a:ext cx="4006302" cy="3769882"/>
          </a:xfrm>
          <a:custGeom>
            <a:avLst/>
            <a:gdLst/>
            <a:ahLst/>
            <a:cxnLst/>
            <a:rect l="l" t="t" r="r" b="b"/>
            <a:pathLst>
              <a:path w="4006302" h="3769882">
                <a:moveTo>
                  <a:pt x="0" y="0"/>
                </a:moveTo>
                <a:lnTo>
                  <a:pt x="4006302" y="0"/>
                </a:lnTo>
                <a:lnTo>
                  <a:pt x="4006302" y="3769882"/>
                </a:lnTo>
                <a:lnTo>
                  <a:pt x="0" y="3769882"/>
                </a:lnTo>
                <a:lnTo>
                  <a:pt x="0" y="0"/>
                </a:lnTo>
                <a:close/>
              </a:path>
            </a:pathLst>
          </a:custGeom>
          <a:blipFill>
            <a:blip r:embed="rId4"/>
            <a:stretch>
              <a:fillRect/>
            </a:stretch>
          </a:blipFill>
        </p:spPr>
      </p:sp>
      <p:sp>
        <p:nvSpPr>
          <p:cNvPr id="9" name="Freeform 9"/>
          <p:cNvSpPr/>
          <p:nvPr/>
        </p:nvSpPr>
        <p:spPr>
          <a:xfrm rot="1309003" flipH="1">
            <a:off x="1384831" y="7216230"/>
            <a:ext cx="2895238" cy="2474515"/>
          </a:xfrm>
          <a:custGeom>
            <a:avLst/>
            <a:gdLst/>
            <a:ahLst/>
            <a:cxnLst/>
            <a:rect l="l" t="t" r="r" b="b"/>
            <a:pathLst>
              <a:path w="2895238" h="2474515">
                <a:moveTo>
                  <a:pt x="2895238" y="0"/>
                </a:moveTo>
                <a:lnTo>
                  <a:pt x="0" y="0"/>
                </a:lnTo>
                <a:lnTo>
                  <a:pt x="0" y="2474515"/>
                </a:lnTo>
                <a:lnTo>
                  <a:pt x="2895238" y="2474515"/>
                </a:lnTo>
                <a:lnTo>
                  <a:pt x="2895238" y="0"/>
                </a:lnTo>
                <a:close/>
              </a:path>
            </a:pathLst>
          </a:custGeom>
          <a:blipFill>
            <a:blip r:embed="rId7"/>
            <a:stretch>
              <a:fillRect/>
            </a:stretch>
          </a:blipFill>
          <a:ln cap="sq">
            <a:noFill/>
            <a:prstDash val="solid"/>
            <a:miter/>
          </a:ln>
        </p:spPr>
      </p:sp>
      <p:sp>
        <p:nvSpPr>
          <p:cNvPr id="10" name="Freeform 10"/>
          <p:cNvSpPr/>
          <p:nvPr/>
        </p:nvSpPr>
        <p:spPr>
          <a:xfrm rot="-1053355">
            <a:off x="14243016" y="7423371"/>
            <a:ext cx="3078572" cy="1974742"/>
          </a:xfrm>
          <a:custGeom>
            <a:avLst/>
            <a:gdLst/>
            <a:ahLst/>
            <a:cxnLst/>
            <a:rect l="l" t="t" r="r" b="b"/>
            <a:pathLst>
              <a:path w="3078572" h="1974742">
                <a:moveTo>
                  <a:pt x="0" y="0"/>
                </a:moveTo>
                <a:lnTo>
                  <a:pt x="3078573" y="0"/>
                </a:lnTo>
                <a:lnTo>
                  <a:pt x="3078573" y="1974742"/>
                </a:lnTo>
                <a:lnTo>
                  <a:pt x="0" y="1974742"/>
                </a:lnTo>
                <a:lnTo>
                  <a:pt x="0" y="0"/>
                </a:lnTo>
                <a:close/>
              </a:path>
            </a:pathLst>
          </a:custGeom>
          <a:blipFill>
            <a:blip r:embed="rId8"/>
            <a:stretch>
              <a:fillRect/>
            </a:stretch>
          </a:blipFill>
        </p:spPr>
      </p:sp>
      <p:sp>
        <p:nvSpPr>
          <p:cNvPr id="11" name="Freeform 11"/>
          <p:cNvSpPr/>
          <p:nvPr/>
        </p:nvSpPr>
        <p:spPr>
          <a:xfrm rot="710991" flipH="1">
            <a:off x="1148741" y="1830067"/>
            <a:ext cx="2174483" cy="1394817"/>
          </a:xfrm>
          <a:custGeom>
            <a:avLst/>
            <a:gdLst/>
            <a:ahLst/>
            <a:cxnLst/>
            <a:rect l="l" t="t" r="r" b="b"/>
            <a:pathLst>
              <a:path w="2174483" h="1394817">
                <a:moveTo>
                  <a:pt x="2174483" y="0"/>
                </a:moveTo>
                <a:lnTo>
                  <a:pt x="0" y="0"/>
                </a:lnTo>
                <a:lnTo>
                  <a:pt x="0" y="1394816"/>
                </a:lnTo>
                <a:lnTo>
                  <a:pt x="2174483" y="1394816"/>
                </a:lnTo>
                <a:lnTo>
                  <a:pt x="2174483" y="0"/>
                </a:lnTo>
                <a:close/>
              </a:path>
            </a:pathLst>
          </a:custGeom>
          <a:blipFill>
            <a:blip r:embed="rId8"/>
            <a:stretch>
              <a:fillRect/>
            </a:stretch>
          </a:blipFill>
        </p:spPr>
      </p:sp>
      <p:sp>
        <p:nvSpPr>
          <p:cNvPr id="12" name="Freeform 12"/>
          <p:cNvSpPr/>
          <p:nvPr/>
        </p:nvSpPr>
        <p:spPr>
          <a:xfrm rot="468130" flipH="1">
            <a:off x="16284849" y="-934620"/>
            <a:ext cx="4006302" cy="3769882"/>
          </a:xfrm>
          <a:custGeom>
            <a:avLst/>
            <a:gdLst/>
            <a:ahLst/>
            <a:cxnLst/>
            <a:rect l="l" t="t" r="r" b="b"/>
            <a:pathLst>
              <a:path w="4006302" h="3769882">
                <a:moveTo>
                  <a:pt x="4006302" y="0"/>
                </a:moveTo>
                <a:lnTo>
                  <a:pt x="0" y="0"/>
                </a:lnTo>
                <a:lnTo>
                  <a:pt x="0" y="3769882"/>
                </a:lnTo>
                <a:lnTo>
                  <a:pt x="4006302" y="3769882"/>
                </a:lnTo>
                <a:lnTo>
                  <a:pt x="4006302" y="0"/>
                </a:lnTo>
                <a:close/>
              </a:path>
            </a:pathLst>
          </a:custGeom>
          <a:blipFill>
            <a:blip r:embed="rId4"/>
            <a:stretch>
              <a:fillRect/>
            </a:stretch>
          </a:blipFill>
        </p:spPr>
      </p:sp>
      <p:sp>
        <p:nvSpPr>
          <p:cNvPr id="13" name="Freeform 13"/>
          <p:cNvSpPr/>
          <p:nvPr/>
        </p:nvSpPr>
        <p:spPr>
          <a:xfrm rot="6231738">
            <a:off x="15077848" y="1486616"/>
            <a:ext cx="1408909" cy="1483062"/>
          </a:xfrm>
          <a:custGeom>
            <a:avLst/>
            <a:gdLst/>
            <a:ahLst/>
            <a:cxnLst/>
            <a:rect l="l" t="t" r="r" b="b"/>
            <a:pathLst>
              <a:path w="1408909" h="1483062">
                <a:moveTo>
                  <a:pt x="0" y="0"/>
                </a:moveTo>
                <a:lnTo>
                  <a:pt x="1408909" y="0"/>
                </a:lnTo>
                <a:lnTo>
                  <a:pt x="1408909" y="1483062"/>
                </a:lnTo>
                <a:lnTo>
                  <a:pt x="0" y="1483062"/>
                </a:lnTo>
                <a:lnTo>
                  <a:pt x="0" y="0"/>
                </a:lnTo>
                <a:close/>
              </a:path>
            </a:pathLst>
          </a:custGeom>
          <a:blipFill>
            <a:blip r:embed="rId9"/>
            <a:stretch>
              <a:fillRect/>
            </a:stretch>
          </a:blipFill>
        </p:spPr>
      </p:sp>
      <p:sp>
        <p:nvSpPr>
          <p:cNvPr id="14" name="Freeform 14"/>
          <p:cNvSpPr/>
          <p:nvPr/>
        </p:nvSpPr>
        <p:spPr>
          <a:xfrm>
            <a:off x="692764" y="443253"/>
            <a:ext cx="17155396" cy="9263914"/>
          </a:xfrm>
          <a:custGeom>
            <a:avLst/>
            <a:gdLst/>
            <a:ahLst/>
            <a:cxnLst/>
            <a:rect l="l" t="t" r="r" b="b"/>
            <a:pathLst>
              <a:path w="17155396" h="9263914">
                <a:moveTo>
                  <a:pt x="0" y="0"/>
                </a:moveTo>
                <a:lnTo>
                  <a:pt x="17155396" y="0"/>
                </a:lnTo>
                <a:lnTo>
                  <a:pt x="17155396" y="9263914"/>
                </a:lnTo>
                <a:lnTo>
                  <a:pt x="0" y="926391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Freeform 15"/>
          <p:cNvSpPr/>
          <p:nvPr/>
        </p:nvSpPr>
        <p:spPr>
          <a:xfrm>
            <a:off x="5722083" y="9101015"/>
            <a:ext cx="7208918" cy="314571"/>
          </a:xfrm>
          <a:custGeom>
            <a:avLst/>
            <a:gdLst/>
            <a:ahLst/>
            <a:cxnLst/>
            <a:rect l="l" t="t" r="r" b="b"/>
            <a:pathLst>
              <a:path w="7208918" h="314571">
                <a:moveTo>
                  <a:pt x="0" y="0"/>
                </a:moveTo>
                <a:lnTo>
                  <a:pt x="7208918" y="0"/>
                </a:lnTo>
                <a:lnTo>
                  <a:pt x="7208918" y="314570"/>
                </a:lnTo>
                <a:lnTo>
                  <a:pt x="0" y="31457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6" name="Freeform 16"/>
          <p:cNvSpPr/>
          <p:nvPr/>
        </p:nvSpPr>
        <p:spPr>
          <a:xfrm>
            <a:off x="8067498" y="2521025"/>
            <a:ext cx="2429713" cy="2441002"/>
          </a:xfrm>
          <a:custGeom>
            <a:avLst/>
            <a:gdLst/>
            <a:ahLst/>
            <a:cxnLst/>
            <a:rect l="l" t="t" r="r" b="b"/>
            <a:pathLst>
              <a:path w="2429713" h="2441002">
                <a:moveTo>
                  <a:pt x="0" y="0"/>
                </a:moveTo>
                <a:lnTo>
                  <a:pt x="2429713" y="0"/>
                </a:lnTo>
                <a:lnTo>
                  <a:pt x="2429713" y="2441003"/>
                </a:lnTo>
                <a:lnTo>
                  <a:pt x="0" y="2441003"/>
                </a:lnTo>
                <a:lnTo>
                  <a:pt x="0" y="0"/>
                </a:lnTo>
                <a:close/>
              </a:path>
            </a:pathLst>
          </a:custGeom>
          <a:blipFill>
            <a:blip r:embed="rId14"/>
            <a:stretch>
              <a:fillRect l="-21205" t="-8326" r="-20241" b="-8155"/>
            </a:stretch>
          </a:blipFill>
        </p:spPr>
      </p:sp>
      <p:sp>
        <p:nvSpPr>
          <p:cNvPr id="17" name="TextBox 17"/>
          <p:cNvSpPr txBox="1"/>
          <p:nvPr/>
        </p:nvSpPr>
        <p:spPr>
          <a:xfrm>
            <a:off x="2289977" y="690466"/>
            <a:ext cx="13960970" cy="1518793"/>
          </a:xfrm>
          <a:prstGeom prst="rect">
            <a:avLst/>
          </a:prstGeom>
        </p:spPr>
        <p:txBody>
          <a:bodyPr lIns="0" tIns="0" rIns="0" bIns="0" rtlCol="0" anchor="t">
            <a:spAutoFit/>
          </a:bodyPr>
          <a:lstStyle/>
          <a:p>
            <a:pPr algn="ctr">
              <a:lnSpc>
                <a:spcPts val="4045"/>
              </a:lnSpc>
            </a:pPr>
            <a:r>
              <a:rPr lang="en-US" sz="3399" b="1" spc="-152">
                <a:solidFill>
                  <a:srgbClr val="1C32C7"/>
                </a:solidFill>
                <a:latin typeface="Canva Sans Bold"/>
                <a:ea typeface="Canva Sans Bold"/>
                <a:cs typeface="Canva Sans Bold"/>
                <a:sym typeface="Canva Sans Bold"/>
              </a:rPr>
              <a:t>PENERAPAN ALGORITMA K-MEANS PADA KLASTERISASI PENGELUARAN KEUANGAN PT. TASPEN (PERSERO) KANTOR CABANG BOGOR</a:t>
            </a:r>
          </a:p>
        </p:txBody>
      </p:sp>
      <p:grpSp>
        <p:nvGrpSpPr>
          <p:cNvPr id="18" name="Group 18"/>
          <p:cNvGrpSpPr/>
          <p:nvPr/>
        </p:nvGrpSpPr>
        <p:grpSpPr>
          <a:xfrm>
            <a:off x="4040380" y="5075210"/>
            <a:ext cx="11883920" cy="1709577"/>
            <a:chOff x="0" y="0"/>
            <a:chExt cx="15845227" cy="2279435"/>
          </a:xfrm>
        </p:grpSpPr>
        <p:sp>
          <p:nvSpPr>
            <p:cNvPr id="19" name="TextBox 19"/>
            <p:cNvSpPr txBox="1"/>
            <p:nvPr/>
          </p:nvSpPr>
          <p:spPr>
            <a:xfrm>
              <a:off x="4957250" y="-66675"/>
              <a:ext cx="4327882" cy="534035"/>
            </a:xfrm>
            <a:prstGeom prst="rect">
              <a:avLst/>
            </a:prstGeom>
          </p:spPr>
          <p:txBody>
            <a:bodyPr lIns="0" tIns="0" rIns="0" bIns="0" rtlCol="0" anchor="t">
              <a:spAutoFit/>
            </a:bodyPr>
            <a:lstStyle/>
            <a:p>
              <a:pPr algn="ctr">
                <a:lnSpc>
                  <a:spcPts val="3450"/>
                </a:lnSpc>
                <a:spcBef>
                  <a:spcPct val="0"/>
                </a:spcBef>
              </a:pPr>
              <a:r>
                <a:rPr lang="en-US" sz="2300" b="1">
                  <a:solidFill>
                    <a:srgbClr val="1C32C7"/>
                  </a:solidFill>
                  <a:latin typeface="Canva Sans Bold"/>
                  <a:ea typeface="Canva Sans Bold"/>
                  <a:cs typeface="Canva Sans Bold"/>
                  <a:sym typeface="Canva Sans Bold"/>
                </a:rPr>
                <a:t>Disusun Oleh : </a:t>
              </a:r>
            </a:p>
          </p:txBody>
        </p:sp>
        <p:sp>
          <p:nvSpPr>
            <p:cNvPr id="20" name="TextBox 20"/>
            <p:cNvSpPr txBox="1"/>
            <p:nvPr/>
          </p:nvSpPr>
          <p:spPr>
            <a:xfrm>
              <a:off x="3839898" y="436723"/>
              <a:ext cx="6562585" cy="1118235"/>
            </a:xfrm>
            <a:prstGeom prst="rect">
              <a:avLst/>
            </a:prstGeom>
          </p:spPr>
          <p:txBody>
            <a:bodyPr lIns="0" tIns="0" rIns="0" bIns="0" rtlCol="0" anchor="t">
              <a:spAutoFit/>
            </a:bodyPr>
            <a:lstStyle/>
            <a:p>
              <a:pPr algn="ctr">
                <a:lnSpc>
                  <a:spcPts val="3450"/>
                </a:lnSpc>
              </a:pPr>
              <a:r>
                <a:rPr lang="en-US" sz="2300">
                  <a:solidFill>
                    <a:srgbClr val="1C32C7"/>
                  </a:solidFill>
                  <a:latin typeface="Canva Sans"/>
                  <a:ea typeface="Canva Sans"/>
                  <a:cs typeface="Canva Sans"/>
                  <a:sym typeface="Canva Sans"/>
                </a:rPr>
                <a:t>Putri Rezekika Br Ginting</a:t>
              </a:r>
            </a:p>
            <a:p>
              <a:pPr algn="ctr">
                <a:lnSpc>
                  <a:spcPts val="3450"/>
                </a:lnSpc>
                <a:spcBef>
                  <a:spcPct val="0"/>
                </a:spcBef>
              </a:pPr>
              <a:r>
                <a:rPr lang="en-US" sz="2300">
                  <a:solidFill>
                    <a:srgbClr val="1C32C7"/>
                  </a:solidFill>
                  <a:latin typeface="Canva Sans"/>
                  <a:ea typeface="Canva Sans"/>
                  <a:cs typeface="Canva Sans"/>
                  <a:sym typeface="Canva Sans"/>
                </a:rPr>
                <a:t>065121117</a:t>
              </a:r>
            </a:p>
          </p:txBody>
        </p:sp>
        <p:sp>
          <p:nvSpPr>
            <p:cNvPr id="21" name="TextBox 21"/>
            <p:cNvSpPr txBox="1"/>
            <p:nvPr/>
          </p:nvSpPr>
          <p:spPr>
            <a:xfrm>
              <a:off x="0" y="1186600"/>
              <a:ext cx="3839898" cy="1092835"/>
            </a:xfrm>
            <a:prstGeom prst="rect">
              <a:avLst/>
            </a:prstGeom>
          </p:spPr>
          <p:txBody>
            <a:bodyPr lIns="0" tIns="0" rIns="0" bIns="0" rtlCol="0" anchor="t">
              <a:spAutoFit/>
            </a:bodyPr>
            <a:lstStyle/>
            <a:p>
              <a:pPr algn="ctr">
                <a:lnSpc>
                  <a:spcPts val="3449"/>
                </a:lnSpc>
                <a:spcBef>
                  <a:spcPct val="0"/>
                </a:spcBef>
              </a:pPr>
              <a:r>
                <a:rPr lang="en-US" sz="2299" b="1">
                  <a:solidFill>
                    <a:srgbClr val="1C32C7"/>
                  </a:solidFill>
                  <a:latin typeface="Canva Sans Bold"/>
                  <a:ea typeface="Canva Sans Bold"/>
                  <a:cs typeface="Canva Sans Bold"/>
                  <a:sym typeface="Canva Sans Bold"/>
                </a:rPr>
                <a:t>Dosen Utama : </a:t>
              </a:r>
            </a:p>
            <a:p>
              <a:pPr algn="ctr">
                <a:lnSpc>
                  <a:spcPts val="3449"/>
                </a:lnSpc>
                <a:spcBef>
                  <a:spcPct val="0"/>
                </a:spcBef>
              </a:pPr>
              <a:r>
                <a:rPr lang="en-US" sz="2299">
                  <a:solidFill>
                    <a:srgbClr val="1C32C7"/>
                  </a:solidFill>
                  <a:latin typeface="Canva Sans"/>
                  <a:ea typeface="Canva Sans"/>
                  <a:cs typeface="Canva Sans"/>
                  <a:sym typeface="Canva Sans"/>
                </a:rPr>
                <a:t>Dr. Hermawan Taher</a:t>
              </a:r>
            </a:p>
          </p:txBody>
        </p:sp>
        <p:sp>
          <p:nvSpPr>
            <p:cNvPr id="22" name="TextBox 22"/>
            <p:cNvSpPr txBox="1"/>
            <p:nvPr/>
          </p:nvSpPr>
          <p:spPr>
            <a:xfrm>
              <a:off x="10618383" y="1186600"/>
              <a:ext cx="5226844" cy="1092835"/>
            </a:xfrm>
            <a:prstGeom prst="rect">
              <a:avLst/>
            </a:prstGeom>
          </p:spPr>
          <p:txBody>
            <a:bodyPr lIns="0" tIns="0" rIns="0" bIns="0" rtlCol="0" anchor="t">
              <a:spAutoFit/>
            </a:bodyPr>
            <a:lstStyle/>
            <a:p>
              <a:pPr algn="ctr">
                <a:lnSpc>
                  <a:spcPts val="3449"/>
                </a:lnSpc>
                <a:spcBef>
                  <a:spcPct val="0"/>
                </a:spcBef>
              </a:pPr>
              <a:r>
                <a:rPr lang="en-US" sz="2299" b="1">
                  <a:solidFill>
                    <a:srgbClr val="1C32C7"/>
                  </a:solidFill>
                  <a:latin typeface="Canva Sans Bold"/>
                  <a:ea typeface="Canva Sans Bold"/>
                  <a:cs typeface="Canva Sans Bold"/>
                  <a:sym typeface="Canva Sans Bold"/>
                </a:rPr>
                <a:t>Dosen Pembimbing : </a:t>
              </a:r>
            </a:p>
            <a:p>
              <a:pPr algn="ctr">
                <a:lnSpc>
                  <a:spcPts val="3449"/>
                </a:lnSpc>
                <a:spcBef>
                  <a:spcPct val="0"/>
                </a:spcBef>
              </a:pPr>
              <a:r>
                <a:rPr lang="en-US" sz="2299">
                  <a:solidFill>
                    <a:srgbClr val="1C32C7"/>
                  </a:solidFill>
                  <a:latin typeface="Canva Sans"/>
                  <a:ea typeface="Canva Sans"/>
                  <a:cs typeface="Canva Sans"/>
                  <a:sym typeface="Canva Sans"/>
                </a:rPr>
                <a:t>Boldson H.S., S.Kom., MMSI.</a:t>
              </a:r>
            </a:p>
          </p:txBody>
        </p:sp>
      </p:grpSp>
      <p:sp>
        <p:nvSpPr>
          <p:cNvPr id="23" name="TextBox 23"/>
          <p:cNvSpPr txBox="1"/>
          <p:nvPr/>
        </p:nvSpPr>
        <p:spPr>
          <a:xfrm>
            <a:off x="5663350" y="6938379"/>
            <a:ext cx="7238008" cy="1895475"/>
          </a:xfrm>
          <a:prstGeom prst="rect">
            <a:avLst/>
          </a:prstGeom>
        </p:spPr>
        <p:txBody>
          <a:bodyPr lIns="0" tIns="0" rIns="0" bIns="0" rtlCol="0" anchor="t">
            <a:spAutoFit/>
          </a:bodyPr>
          <a:lstStyle/>
          <a:p>
            <a:pPr algn="ctr">
              <a:lnSpc>
                <a:spcPts val="3000"/>
              </a:lnSpc>
              <a:spcBef>
                <a:spcPct val="0"/>
              </a:spcBef>
            </a:pPr>
            <a:r>
              <a:rPr lang="en-US" sz="2000" b="1">
                <a:solidFill>
                  <a:srgbClr val="1C32C7"/>
                </a:solidFill>
                <a:latin typeface="Canva Sans Bold"/>
                <a:ea typeface="Canva Sans Bold"/>
                <a:cs typeface="Canva Sans Bold"/>
                <a:sym typeface="Canva Sans Bold"/>
              </a:rPr>
              <a:t>PROGRAM STUDI ILMU KOMPUTER</a:t>
            </a:r>
          </a:p>
          <a:p>
            <a:pPr algn="ctr">
              <a:lnSpc>
                <a:spcPts val="3000"/>
              </a:lnSpc>
              <a:spcBef>
                <a:spcPct val="0"/>
              </a:spcBef>
            </a:pPr>
            <a:r>
              <a:rPr lang="en-US" sz="2000" b="1">
                <a:solidFill>
                  <a:srgbClr val="1C32C7"/>
                </a:solidFill>
                <a:latin typeface="Canva Sans Bold"/>
                <a:ea typeface="Canva Sans Bold"/>
                <a:cs typeface="Canva Sans Bold"/>
                <a:sym typeface="Canva Sans Bold"/>
              </a:rPr>
              <a:t>FAKULTAS MATEMATIKA DAN ILMU PENGETAHUAN ALAM</a:t>
            </a:r>
          </a:p>
          <a:p>
            <a:pPr algn="ctr">
              <a:lnSpc>
                <a:spcPts val="3000"/>
              </a:lnSpc>
              <a:spcBef>
                <a:spcPct val="0"/>
              </a:spcBef>
            </a:pPr>
            <a:r>
              <a:rPr lang="en-US" sz="2000" b="1">
                <a:solidFill>
                  <a:srgbClr val="1C32C7"/>
                </a:solidFill>
                <a:latin typeface="Canva Sans Bold"/>
                <a:ea typeface="Canva Sans Bold"/>
                <a:cs typeface="Canva Sans Bold"/>
                <a:sym typeface="Canva Sans Bold"/>
              </a:rPr>
              <a:t>UNIVERSITAS PAKUAN</a:t>
            </a:r>
          </a:p>
          <a:p>
            <a:pPr algn="ctr">
              <a:lnSpc>
                <a:spcPts val="3000"/>
              </a:lnSpc>
              <a:spcBef>
                <a:spcPct val="0"/>
              </a:spcBef>
            </a:pPr>
            <a:r>
              <a:rPr lang="en-US" sz="2000" b="1">
                <a:solidFill>
                  <a:srgbClr val="1C32C7"/>
                </a:solidFill>
                <a:latin typeface="Canva Sans Bold"/>
                <a:ea typeface="Canva Sans Bold"/>
                <a:cs typeface="Canva Sans Bold"/>
                <a:sym typeface="Canva Sans Bold"/>
              </a:rPr>
              <a:t>BOGOR</a:t>
            </a:r>
          </a:p>
          <a:p>
            <a:pPr algn="ctr">
              <a:lnSpc>
                <a:spcPts val="3000"/>
              </a:lnSpc>
              <a:spcBef>
                <a:spcPct val="0"/>
              </a:spcBef>
            </a:pPr>
            <a:r>
              <a:rPr lang="en-US" sz="2000" b="1">
                <a:solidFill>
                  <a:srgbClr val="1C32C7"/>
                </a:solidFill>
                <a:latin typeface="Canva Sans Bold"/>
                <a:ea typeface="Canva Sans Bold"/>
                <a:cs typeface="Canva Sans Bold"/>
                <a:sym typeface="Canva Sans Bold"/>
              </a:rPr>
              <a:t>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2793" b="-86469"/>
            </a:stretch>
          </a:blipFill>
        </p:spPr>
      </p:sp>
      <p:sp>
        <p:nvSpPr>
          <p:cNvPr id="3" name="Freeform 3"/>
          <p:cNvSpPr/>
          <p:nvPr/>
        </p:nvSpPr>
        <p:spPr>
          <a:xfrm rot="-1048010">
            <a:off x="845393" y="6613760"/>
            <a:ext cx="4643713" cy="4369679"/>
          </a:xfrm>
          <a:custGeom>
            <a:avLst/>
            <a:gdLst/>
            <a:ahLst/>
            <a:cxnLst/>
            <a:rect l="l" t="t" r="r" b="b"/>
            <a:pathLst>
              <a:path w="4643713" h="4369679">
                <a:moveTo>
                  <a:pt x="0" y="0"/>
                </a:moveTo>
                <a:lnTo>
                  <a:pt x="4643713" y="0"/>
                </a:lnTo>
                <a:lnTo>
                  <a:pt x="4643713" y="4369678"/>
                </a:lnTo>
                <a:lnTo>
                  <a:pt x="0" y="4369678"/>
                </a:lnTo>
                <a:lnTo>
                  <a:pt x="0" y="0"/>
                </a:lnTo>
                <a:close/>
              </a:path>
            </a:pathLst>
          </a:custGeom>
          <a:blipFill>
            <a:blip r:embed="rId3"/>
            <a:stretch>
              <a:fillRect/>
            </a:stretch>
          </a:blipFill>
        </p:spPr>
      </p:sp>
      <p:sp>
        <p:nvSpPr>
          <p:cNvPr id="4" name="Freeform 4"/>
          <p:cNvSpPr/>
          <p:nvPr/>
        </p:nvSpPr>
        <p:spPr>
          <a:xfrm rot="-4323108">
            <a:off x="11878428" y="3132377"/>
            <a:ext cx="10761745" cy="14309245"/>
          </a:xfrm>
          <a:custGeom>
            <a:avLst/>
            <a:gdLst/>
            <a:ahLst/>
            <a:cxnLst/>
            <a:rect l="l" t="t" r="r" b="b"/>
            <a:pathLst>
              <a:path w="10761745" h="14309245">
                <a:moveTo>
                  <a:pt x="0" y="0"/>
                </a:moveTo>
                <a:lnTo>
                  <a:pt x="10761744" y="0"/>
                </a:lnTo>
                <a:lnTo>
                  <a:pt x="10761744" y="14309246"/>
                </a:lnTo>
                <a:lnTo>
                  <a:pt x="0" y="14309246"/>
                </a:lnTo>
                <a:lnTo>
                  <a:pt x="0" y="0"/>
                </a:lnTo>
                <a:close/>
              </a:path>
            </a:pathLst>
          </a:custGeom>
          <a:blipFill>
            <a:blip r:embed="rId4"/>
            <a:stretch>
              <a:fillRect/>
            </a:stretch>
          </a:blipFill>
        </p:spPr>
      </p:sp>
      <p:sp>
        <p:nvSpPr>
          <p:cNvPr id="5" name="Freeform 5"/>
          <p:cNvSpPr/>
          <p:nvPr/>
        </p:nvSpPr>
        <p:spPr>
          <a:xfrm rot="1111405" flipH="1">
            <a:off x="16363059" y="1494339"/>
            <a:ext cx="4124903" cy="3881485"/>
          </a:xfrm>
          <a:custGeom>
            <a:avLst/>
            <a:gdLst/>
            <a:ahLst/>
            <a:cxnLst/>
            <a:rect l="l" t="t" r="r" b="b"/>
            <a:pathLst>
              <a:path w="4124903" h="3881485">
                <a:moveTo>
                  <a:pt x="4124903" y="0"/>
                </a:moveTo>
                <a:lnTo>
                  <a:pt x="0" y="0"/>
                </a:lnTo>
                <a:lnTo>
                  <a:pt x="0" y="3881485"/>
                </a:lnTo>
                <a:lnTo>
                  <a:pt x="4124903" y="3881485"/>
                </a:lnTo>
                <a:lnTo>
                  <a:pt x="4124903" y="0"/>
                </a:lnTo>
                <a:close/>
              </a:path>
            </a:pathLst>
          </a:custGeom>
          <a:blipFill>
            <a:blip r:embed="rId3"/>
            <a:stretch>
              <a:fillRect/>
            </a:stretch>
          </a:blipFill>
        </p:spPr>
      </p:sp>
      <p:sp>
        <p:nvSpPr>
          <p:cNvPr id="6" name="Freeform 6"/>
          <p:cNvSpPr/>
          <p:nvPr/>
        </p:nvSpPr>
        <p:spPr>
          <a:xfrm flipH="1">
            <a:off x="7254263" y="7884270"/>
            <a:ext cx="1813381" cy="1828657"/>
          </a:xfrm>
          <a:custGeom>
            <a:avLst/>
            <a:gdLst/>
            <a:ahLst/>
            <a:cxnLst/>
            <a:rect l="l" t="t" r="r" b="b"/>
            <a:pathLst>
              <a:path w="1813381" h="1828657">
                <a:moveTo>
                  <a:pt x="1813381" y="0"/>
                </a:moveTo>
                <a:lnTo>
                  <a:pt x="0" y="0"/>
                </a:lnTo>
                <a:lnTo>
                  <a:pt x="0" y="1828657"/>
                </a:lnTo>
                <a:lnTo>
                  <a:pt x="1813381" y="1828657"/>
                </a:lnTo>
                <a:lnTo>
                  <a:pt x="1813381" y="0"/>
                </a:lnTo>
                <a:close/>
              </a:path>
            </a:pathLst>
          </a:custGeom>
          <a:blipFill>
            <a:blip r:embed="rId5"/>
            <a:stretch>
              <a:fillRect r="-135975" b="-100000"/>
            </a:stretch>
          </a:blipFill>
        </p:spPr>
      </p:sp>
      <p:sp>
        <p:nvSpPr>
          <p:cNvPr id="7" name="Freeform 7"/>
          <p:cNvSpPr/>
          <p:nvPr/>
        </p:nvSpPr>
        <p:spPr>
          <a:xfrm>
            <a:off x="2454694" y="1618192"/>
            <a:ext cx="2672756" cy="2004567"/>
          </a:xfrm>
          <a:custGeom>
            <a:avLst/>
            <a:gdLst/>
            <a:ahLst/>
            <a:cxnLst/>
            <a:rect l="l" t="t" r="r" b="b"/>
            <a:pathLst>
              <a:path w="2672756" h="2004567">
                <a:moveTo>
                  <a:pt x="0" y="0"/>
                </a:moveTo>
                <a:lnTo>
                  <a:pt x="2672756" y="0"/>
                </a:lnTo>
                <a:lnTo>
                  <a:pt x="2672756" y="2004567"/>
                </a:lnTo>
                <a:lnTo>
                  <a:pt x="0" y="2004567"/>
                </a:lnTo>
                <a:lnTo>
                  <a:pt x="0" y="0"/>
                </a:lnTo>
                <a:close/>
              </a:path>
            </a:pathLst>
          </a:custGeom>
          <a:blipFill>
            <a:blip r:embed="rId6"/>
            <a:stretch>
              <a:fillRect/>
            </a:stretch>
          </a:blipFill>
        </p:spPr>
      </p:sp>
      <p:sp>
        <p:nvSpPr>
          <p:cNvPr id="8" name="Freeform 8"/>
          <p:cNvSpPr/>
          <p:nvPr/>
        </p:nvSpPr>
        <p:spPr>
          <a:xfrm>
            <a:off x="-2144096" y="4175258"/>
            <a:ext cx="5311345" cy="2929828"/>
          </a:xfrm>
          <a:custGeom>
            <a:avLst/>
            <a:gdLst/>
            <a:ahLst/>
            <a:cxnLst/>
            <a:rect l="l" t="t" r="r" b="b"/>
            <a:pathLst>
              <a:path w="5311345" h="2929828">
                <a:moveTo>
                  <a:pt x="0" y="0"/>
                </a:moveTo>
                <a:lnTo>
                  <a:pt x="5311345" y="0"/>
                </a:lnTo>
                <a:lnTo>
                  <a:pt x="5311345" y="2929828"/>
                </a:lnTo>
                <a:lnTo>
                  <a:pt x="0" y="2929828"/>
                </a:lnTo>
                <a:lnTo>
                  <a:pt x="0" y="0"/>
                </a:lnTo>
                <a:close/>
              </a:path>
            </a:pathLst>
          </a:custGeom>
          <a:blipFill>
            <a:blip r:embed="rId7"/>
            <a:stretch>
              <a:fillRect/>
            </a:stretch>
          </a:blipFill>
        </p:spPr>
      </p:sp>
      <p:sp>
        <p:nvSpPr>
          <p:cNvPr id="9" name="Freeform 9"/>
          <p:cNvSpPr/>
          <p:nvPr/>
        </p:nvSpPr>
        <p:spPr>
          <a:xfrm rot="-1048010">
            <a:off x="-2321856" y="964655"/>
            <a:ext cx="4643713" cy="4369679"/>
          </a:xfrm>
          <a:custGeom>
            <a:avLst/>
            <a:gdLst/>
            <a:ahLst/>
            <a:cxnLst/>
            <a:rect l="l" t="t" r="r" b="b"/>
            <a:pathLst>
              <a:path w="4643713" h="4369679">
                <a:moveTo>
                  <a:pt x="0" y="0"/>
                </a:moveTo>
                <a:lnTo>
                  <a:pt x="4643712" y="0"/>
                </a:lnTo>
                <a:lnTo>
                  <a:pt x="4643712" y="4369679"/>
                </a:lnTo>
                <a:lnTo>
                  <a:pt x="0" y="4369679"/>
                </a:lnTo>
                <a:lnTo>
                  <a:pt x="0" y="0"/>
                </a:lnTo>
                <a:close/>
              </a:path>
            </a:pathLst>
          </a:custGeom>
          <a:blipFill>
            <a:blip r:embed="rId3"/>
            <a:stretch>
              <a:fillRect/>
            </a:stretch>
          </a:blipFill>
        </p:spPr>
      </p:sp>
      <p:grpSp>
        <p:nvGrpSpPr>
          <p:cNvPr id="10" name="Group 10"/>
          <p:cNvGrpSpPr/>
          <p:nvPr/>
        </p:nvGrpSpPr>
        <p:grpSpPr>
          <a:xfrm>
            <a:off x="706049" y="1088016"/>
            <a:ext cx="8074465" cy="8812898"/>
            <a:chOff x="0" y="0"/>
            <a:chExt cx="2255174" cy="2461416"/>
          </a:xfrm>
        </p:grpSpPr>
        <p:sp>
          <p:nvSpPr>
            <p:cNvPr id="11" name="Freeform 11"/>
            <p:cNvSpPr/>
            <p:nvPr/>
          </p:nvSpPr>
          <p:spPr>
            <a:xfrm>
              <a:off x="0" y="0"/>
              <a:ext cx="2255174" cy="2461416"/>
            </a:xfrm>
            <a:custGeom>
              <a:avLst/>
              <a:gdLst/>
              <a:ahLst/>
              <a:cxnLst/>
              <a:rect l="l" t="t" r="r" b="b"/>
              <a:pathLst>
                <a:path w="2255174" h="2461416">
                  <a:moveTo>
                    <a:pt x="48900" y="0"/>
                  </a:moveTo>
                  <a:lnTo>
                    <a:pt x="2206274" y="0"/>
                  </a:lnTo>
                  <a:cubicBezTo>
                    <a:pt x="2219243" y="0"/>
                    <a:pt x="2231681" y="5152"/>
                    <a:pt x="2240851" y="14322"/>
                  </a:cubicBezTo>
                  <a:cubicBezTo>
                    <a:pt x="2250022" y="23493"/>
                    <a:pt x="2255174" y="35931"/>
                    <a:pt x="2255174" y="48900"/>
                  </a:cubicBezTo>
                  <a:lnTo>
                    <a:pt x="2255174" y="2412516"/>
                  </a:lnTo>
                  <a:cubicBezTo>
                    <a:pt x="2255174" y="2439523"/>
                    <a:pt x="2233281" y="2461416"/>
                    <a:pt x="2206274" y="2461416"/>
                  </a:cubicBezTo>
                  <a:lnTo>
                    <a:pt x="48900" y="2461416"/>
                  </a:lnTo>
                  <a:cubicBezTo>
                    <a:pt x="21893" y="2461416"/>
                    <a:pt x="0" y="2439523"/>
                    <a:pt x="0" y="2412516"/>
                  </a:cubicBezTo>
                  <a:lnTo>
                    <a:pt x="0" y="48900"/>
                  </a:lnTo>
                  <a:cubicBezTo>
                    <a:pt x="0" y="21893"/>
                    <a:pt x="21893" y="0"/>
                    <a:pt x="48900" y="0"/>
                  </a:cubicBezTo>
                  <a:close/>
                </a:path>
              </a:pathLst>
            </a:custGeom>
            <a:solidFill>
              <a:srgbClr val="FFFFFF"/>
            </a:solidFill>
          </p:spPr>
        </p:sp>
        <p:sp>
          <p:nvSpPr>
            <p:cNvPr id="12" name="TextBox 12"/>
            <p:cNvSpPr txBox="1"/>
            <p:nvPr/>
          </p:nvSpPr>
          <p:spPr>
            <a:xfrm>
              <a:off x="0" y="-28575"/>
              <a:ext cx="2255174" cy="2489991"/>
            </a:xfrm>
            <a:prstGeom prst="rect">
              <a:avLst/>
            </a:prstGeom>
          </p:spPr>
          <p:txBody>
            <a:bodyPr lIns="50800" tIns="50800" rIns="50800" bIns="50800" rtlCol="0" anchor="ctr"/>
            <a:lstStyle/>
            <a:p>
              <a:pPr algn="ctr">
                <a:lnSpc>
                  <a:spcPts val="2101"/>
                </a:lnSpc>
              </a:pPr>
              <a:endParaRPr/>
            </a:p>
          </p:txBody>
        </p:sp>
      </p:grpSp>
      <p:grpSp>
        <p:nvGrpSpPr>
          <p:cNvPr id="13" name="Group 13"/>
          <p:cNvGrpSpPr/>
          <p:nvPr/>
        </p:nvGrpSpPr>
        <p:grpSpPr>
          <a:xfrm>
            <a:off x="1305746" y="386086"/>
            <a:ext cx="6906805" cy="1044290"/>
            <a:chOff x="0" y="0"/>
            <a:chExt cx="1929050" cy="291667"/>
          </a:xfrm>
        </p:grpSpPr>
        <p:sp>
          <p:nvSpPr>
            <p:cNvPr id="14" name="Freeform 14"/>
            <p:cNvSpPr/>
            <p:nvPr/>
          </p:nvSpPr>
          <p:spPr>
            <a:xfrm>
              <a:off x="0" y="0"/>
              <a:ext cx="1929050" cy="291667"/>
            </a:xfrm>
            <a:custGeom>
              <a:avLst/>
              <a:gdLst/>
              <a:ahLst/>
              <a:cxnLst/>
              <a:rect l="l" t="t" r="r" b="b"/>
              <a:pathLst>
                <a:path w="1929050" h="291667">
                  <a:moveTo>
                    <a:pt x="57167" y="0"/>
                  </a:moveTo>
                  <a:lnTo>
                    <a:pt x="1871883" y="0"/>
                  </a:lnTo>
                  <a:cubicBezTo>
                    <a:pt x="1887045" y="0"/>
                    <a:pt x="1901585" y="6023"/>
                    <a:pt x="1912306" y="16744"/>
                  </a:cubicBezTo>
                  <a:cubicBezTo>
                    <a:pt x="1923027" y="27464"/>
                    <a:pt x="1929050" y="42005"/>
                    <a:pt x="1929050" y="57167"/>
                  </a:cubicBezTo>
                  <a:lnTo>
                    <a:pt x="1929050" y="234500"/>
                  </a:lnTo>
                  <a:cubicBezTo>
                    <a:pt x="1929050" y="266073"/>
                    <a:pt x="1903456" y="291667"/>
                    <a:pt x="1871883" y="291667"/>
                  </a:cubicBezTo>
                  <a:lnTo>
                    <a:pt x="57167" y="291667"/>
                  </a:lnTo>
                  <a:cubicBezTo>
                    <a:pt x="25594" y="291667"/>
                    <a:pt x="0" y="266073"/>
                    <a:pt x="0" y="234500"/>
                  </a:cubicBezTo>
                  <a:lnTo>
                    <a:pt x="0" y="57167"/>
                  </a:lnTo>
                  <a:cubicBezTo>
                    <a:pt x="0" y="25594"/>
                    <a:pt x="25594" y="0"/>
                    <a:pt x="57167"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15" name="TextBox 15"/>
            <p:cNvSpPr txBox="1"/>
            <p:nvPr/>
          </p:nvSpPr>
          <p:spPr>
            <a:xfrm>
              <a:off x="0" y="-142875"/>
              <a:ext cx="1929050" cy="434542"/>
            </a:xfrm>
            <a:prstGeom prst="rect">
              <a:avLst/>
            </a:prstGeom>
          </p:spPr>
          <p:txBody>
            <a:bodyPr lIns="50800" tIns="50800" rIns="50800" bIns="50800" rtlCol="0" anchor="ctr"/>
            <a:lstStyle/>
            <a:p>
              <a:pPr algn="ctr">
                <a:lnSpc>
                  <a:spcPts val="5039"/>
                </a:lnSpc>
              </a:pPr>
              <a:r>
                <a:rPr lang="en-US" sz="3599">
                  <a:solidFill>
                    <a:srgbClr val="372A28"/>
                  </a:solidFill>
                  <a:latin typeface="Funtastic"/>
                  <a:ea typeface="Funtastic"/>
                  <a:cs typeface="Funtastic"/>
                  <a:sym typeface="Funtastic"/>
                </a:rPr>
                <a:t>Penerapan Algoritma K-Means</a:t>
              </a:r>
            </a:p>
          </p:txBody>
        </p:sp>
      </p:grpSp>
      <p:sp>
        <p:nvSpPr>
          <p:cNvPr id="16" name="Freeform 16"/>
          <p:cNvSpPr/>
          <p:nvPr/>
        </p:nvSpPr>
        <p:spPr>
          <a:xfrm>
            <a:off x="1669090" y="4560125"/>
            <a:ext cx="5636770" cy="4882644"/>
          </a:xfrm>
          <a:custGeom>
            <a:avLst/>
            <a:gdLst/>
            <a:ahLst/>
            <a:cxnLst/>
            <a:rect l="l" t="t" r="r" b="b"/>
            <a:pathLst>
              <a:path w="5636770" h="4882644">
                <a:moveTo>
                  <a:pt x="0" y="0"/>
                </a:moveTo>
                <a:lnTo>
                  <a:pt x="5636770" y="0"/>
                </a:lnTo>
                <a:lnTo>
                  <a:pt x="5636770" y="4882644"/>
                </a:lnTo>
                <a:lnTo>
                  <a:pt x="0" y="4882644"/>
                </a:lnTo>
                <a:lnTo>
                  <a:pt x="0" y="0"/>
                </a:lnTo>
                <a:close/>
              </a:path>
            </a:pathLst>
          </a:custGeom>
          <a:blipFill>
            <a:blip r:embed="rId8"/>
            <a:stretch>
              <a:fillRect/>
            </a:stretch>
          </a:blipFill>
        </p:spPr>
      </p:sp>
      <p:sp>
        <p:nvSpPr>
          <p:cNvPr id="17" name="TextBox 17"/>
          <p:cNvSpPr txBox="1"/>
          <p:nvPr/>
        </p:nvSpPr>
        <p:spPr>
          <a:xfrm>
            <a:off x="940114" y="1689925"/>
            <a:ext cx="8102771" cy="2632075"/>
          </a:xfrm>
          <a:prstGeom prst="rect">
            <a:avLst/>
          </a:prstGeom>
        </p:spPr>
        <p:txBody>
          <a:bodyPr lIns="0" tIns="0" rIns="0" bIns="0" rtlCol="0" anchor="t">
            <a:spAutoFit/>
          </a:bodyPr>
          <a:lstStyle/>
          <a:p>
            <a:pPr marL="539749" lvl="1" indent="-269875" algn="l">
              <a:lnSpc>
                <a:spcPts val="3499"/>
              </a:lnSpc>
              <a:buAutoNum type="arabicPeriod"/>
            </a:pPr>
            <a:r>
              <a:rPr lang="en-US" sz="2499">
                <a:solidFill>
                  <a:srgbClr val="1C32C7"/>
                </a:solidFill>
                <a:latin typeface="Poppins"/>
                <a:ea typeface="Poppins"/>
                <a:cs typeface="Poppins"/>
                <a:sym typeface="Poppins"/>
              </a:rPr>
              <a:t>Menentukan Jumlah Klaster (K)</a:t>
            </a:r>
          </a:p>
          <a:p>
            <a:pPr marL="539749" lvl="1" indent="-269875" algn="l">
              <a:lnSpc>
                <a:spcPts val="3499"/>
              </a:lnSpc>
              <a:buAutoNum type="arabicPeriod"/>
            </a:pPr>
            <a:r>
              <a:rPr lang="en-US" sz="2499">
                <a:solidFill>
                  <a:srgbClr val="1C32C7"/>
                </a:solidFill>
                <a:latin typeface="Poppins"/>
                <a:ea typeface="Poppins"/>
                <a:cs typeface="Poppins"/>
                <a:sym typeface="Poppins"/>
              </a:rPr>
              <a:t>Inisialisasi Centroid Awal</a:t>
            </a:r>
          </a:p>
          <a:p>
            <a:pPr marL="539749" lvl="1" indent="-269875" algn="l">
              <a:lnSpc>
                <a:spcPts val="3499"/>
              </a:lnSpc>
              <a:buAutoNum type="arabicPeriod"/>
            </a:pPr>
            <a:r>
              <a:rPr lang="en-US" sz="2499">
                <a:solidFill>
                  <a:srgbClr val="1C32C7"/>
                </a:solidFill>
                <a:latin typeface="Poppins"/>
                <a:ea typeface="Poppins"/>
                <a:cs typeface="Poppins"/>
                <a:sym typeface="Poppins"/>
              </a:rPr>
              <a:t>Menghitung jarak antara data dan centroid</a:t>
            </a:r>
          </a:p>
          <a:p>
            <a:pPr marL="539749" lvl="1" indent="-269875" algn="l">
              <a:lnSpc>
                <a:spcPts val="3499"/>
              </a:lnSpc>
              <a:buAutoNum type="arabicPeriod"/>
            </a:pPr>
            <a:r>
              <a:rPr lang="en-US" sz="2499">
                <a:solidFill>
                  <a:srgbClr val="1C32C7"/>
                </a:solidFill>
                <a:latin typeface="Poppins"/>
                <a:ea typeface="Poppins"/>
                <a:cs typeface="Poppins"/>
                <a:sym typeface="Poppins"/>
              </a:rPr>
              <a:t>Mengelompokkan data ke klaster  terdekat</a:t>
            </a:r>
          </a:p>
          <a:p>
            <a:pPr marL="539749" lvl="1" indent="-269875" algn="l">
              <a:lnSpc>
                <a:spcPts val="3499"/>
              </a:lnSpc>
              <a:buAutoNum type="arabicPeriod"/>
            </a:pPr>
            <a:r>
              <a:rPr lang="en-US" sz="2499">
                <a:solidFill>
                  <a:srgbClr val="1C32C7"/>
                </a:solidFill>
                <a:latin typeface="Poppins"/>
                <a:ea typeface="Poppins"/>
                <a:cs typeface="Poppins"/>
                <a:sym typeface="Poppins"/>
              </a:rPr>
              <a:t>Menghitung ulang centroid </a:t>
            </a:r>
          </a:p>
          <a:p>
            <a:pPr marL="539749" lvl="1" indent="-269875" algn="l">
              <a:lnSpc>
                <a:spcPts val="3499"/>
              </a:lnSpc>
              <a:buAutoNum type="arabicPeriod"/>
            </a:pPr>
            <a:r>
              <a:rPr lang="en-US" sz="2499">
                <a:solidFill>
                  <a:srgbClr val="1C32C7"/>
                </a:solidFill>
                <a:latin typeface="Poppins"/>
                <a:ea typeface="Poppins"/>
                <a:cs typeface="Poppins"/>
                <a:sym typeface="Poppins"/>
              </a:rPr>
              <a:t>Iterasi ulang hingga centroid stabil </a:t>
            </a:r>
          </a:p>
        </p:txBody>
      </p:sp>
      <p:grpSp>
        <p:nvGrpSpPr>
          <p:cNvPr id="18" name="Group 18"/>
          <p:cNvGrpSpPr/>
          <p:nvPr/>
        </p:nvGrpSpPr>
        <p:grpSpPr>
          <a:xfrm>
            <a:off x="9236432" y="1088016"/>
            <a:ext cx="8345519" cy="8812898"/>
            <a:chOff x="0" y="0"/>
            <a:chExt cx="2330878" cy="2461416"/>
          </a:xfrm>
        </p:grpSpPr>
        <p:sp>
          <p:nvSpPr>
            <p:cNvPr id="19" name="Freeform 19"/>
            <p:cNvSpPr/>
            <p:nvPr/>
          </p:nvSpPr>
          <p:spPr>
            <a:xfrm>
              <a:off x="0" y="0"/>
              <a:ext cx="2330878" cy="2461416"/>
            </a:xfrm>
            <a:custGeom>
              <a:avLst/>
              <a:gdLst/>
              <a:ahLst/>
              <a:cxnLst/>
              <a:rect l="l" t="t" r="r" b="b"/>
              <a:pathLst>
                <a:path w="2330878" h="2461416">
                  <a:moveTo>
                    <a:pt x="47311" y="0"/>
                  </a:moveTo>
                  <a:lnTo>
                    <a:pt x="2283567" y="0"/>
                  </a:lnTo>
                  <a:cubicBezTo>
                    <a:pt x="2309696" y="0"/>
                    <a:pt x="2330878" y="21182"/>
                    <a:pt x="2330878" y="47311"/>
                  </a:cubicBezTo>
                  <a:lnTo>
                    <a:pt x="2330878" y="2414104"/>
                  </a:lnTo>
                  <a:cubicBezTo>
                    <a:pt x="2330878" y="2440234"/>
                    <a:pt x="2309696" y="2461416"/>
                    <a:pt x="2283567" y="2461416"/>
                  </a:cubicBezTo>
                  <a:lnTo>
                    <a:pt x="47311" y="2461416"/>
                  </a:lnTo>
                  <a:cubicBezTo>
                    <a:pt x="21182" y="2461416"/>
                    <a:pt x="0" y="2440234"/>
                    <a:pt x="0" y="2414104"/>
                  </a:cubicBezTo>
                  <a:lnTo>
                    <a:pt x="0" y="47311"/>
                  </a:lnTo>
                  <a:cubicBezTo>
                    <a:pt x="0" y="21182"/>
                    <a:pt x="21182" y="0"/>
                    <a:pt x="47311" y="0"/>
                  </a:cubicBezTo>
                  <a:close/>
                </a:path>
              </a:pathLst>
            </a:custGeom>
            <a:solidFill>
              <a:srgbClr val="FFFFFF"/>
            </a:solidFill>
          </p:spPr>
        </p:sp>
        <p:sp>
          <p:nvSpPr>
            <p:cNvPr id="20" name="TextBox 20"/>
            <p:cNvSpPr txBox="1"/>
            <p:nvPr/>
          </p:nvSpPr>
          <p:spPr>
            <a:xfrm>
              <a:off x="0" y="-28575"/>
              <a:ext cx="2330878" cy="2489991"/>
            </a:xfrm>
            <a:prstGeom prst="rect">
              <a:avLst/>
            </a:prstGeom>
          </p:spPr>
          <p:txBody>
            <a:bodyPr lIns="50800" tIns="50800" rIns="50800" bIns="50800" rtlCol="0" anchor="ctr"/>
            <a:lstStyle/>
            <a:p>
              <a:pPr algn="ctr">
                <a:lnSpc>
                  <a:spcPts val="2101"/>
                </a:lnSpc>
              </a:pPr>
              <a:endParaRPr/>
            </a:p>
          </p:txBody>
        </p:sp>
      </p:grpSp>
      <p:sp>
        <p:nvSpPr>
          <p:cNvPr id="21" name="TextBox 21"/>
          <p:cNvSpPr txBox="1"/>
          <p:nvPr/>
        </p:nvSpPr>
        <p:spPr>
          <a:xfrm>
            <a:off x="9310512" y="1541992"/>
            <a:ext cx="7948788" cy="4399280"/>
          </a:xfrm>
          <a:prstGeom prst="rect">
            <a:avLst/>
          </a:prstGeom>
        </p:spPr>
        <p:txBody>
          <a:bodyPr lIns="0" tIns="0" rIns="0" bIns="0" rtlCol="0" anchor="t">
            <a:spAutoFit/>
          </a:bodyPr>
          <a:lstStyle/>
          <a:p>
            <a:pPr marL="496569" lvl="1" indent="-248284" algn="just">
              <a:lnSpc>
                <a:spcPts val="3219"/>
              </a:lnSpc>
              <a:buAutoNum type="arabicPeriod"/>
            </a:pPr>
            <a:r>
              <a:rPr lang="en-US" sz="2299">
                <a:solidFill>
                  <a:srgbClr val="1C32C7"/>
                </a:solidFill>
                <a:latin typeface="Poppins"/>
                <a:ea typeface="Poppins"/>
                <a:cs typeface="Poppins"/>
                <a:sym typeface="Poppins"/>
              </a:rPr>
              <a:t>Sumbu X menampilkan hasil klasterisasi (Cluster), sedangkan sumbu Y menunjukkan deskripsi Kegiatan.</a:t>
            </a:r>
          </a:p>
          <a:p>
            <a:pPr marL="496569" lvl="1" indent="-248284" algn="just">
              <a:lnSpc>
                <a:spcPts val="3219"/>
              </a:lnSpc>
              <a:buAutoNum type="arabicPeriod"/>
            </a:pPr>
            <a:r>
              <a:rPr lang="en-US" sz="2299">
                <a:solidFill>
                  <a:srgbClr val="1C32C7"/>
                </a:solidFill>
                <a:latin typeface="Poppins"/>
                <a:ea typeface="Poppins"/>
                <a:cs typeface="Poppins"/>
                <a:sym typeface="Poppins"/>
              </a:rPr>
              <a:t>Visualisasi ini digunakan untuk membandingkan hasil klaster dari berbagai jenis kegiatan, sehingga dapat terlihat bagaimana aktivitas-aktivitas tersebut dikelompokkan berdasarkan kesamaan pola pengeluarannya.</a:t>
            </a:r>
          </a:p>
          <a:p>
            <a:pPr marL="496569" lvl="1" indent="-248284" algn="just">
              <a:lnSpc>
                <a:spcPts val="3219"/>
              </a:lnSpc>
              <a:buAutoNum type="arabicPeriod"/>
            </a:pPr>
            <a:r>
              <a:rPr lang="en-US" sz="2299">
                <a:solidFill>
                  <a:srgbClr val="1C32C7"/>
                </a:solidFill>
                <a:latin typeface="Poppins"/>
                <a:ea typeface="Poppins"/>
                <a:cs typeface="Poppins"/>
                <a:sym typeface="Poppins"/>
              </a:rPr>
              <a:t>Dengan adanya visualisasi ini, proses analisis dan interpretasi data pengeluaran pada tiap klaster menjadi lebih mudah, terstruktur, dan informatif.</a:t>
            </a:r>
          </a:p>
        </p:txBody>
      </p:sp>
      <p:grpSp>
        <p:nvGrpSpPr>
          <p:cNvPr id="22" name="Group 22"/>
          <p:cNvGrpSpPr/>
          <p:nvPr/>
        </p:nvGrpSpPr>
        <p:grpSpPr>
          <a:xfrm>
            <a:off x="9955789" y="386086"/>
            <a:ext cx="6906805" cy="1044290"/>
            <a:chOff x="0" y="0"/>
            <a:chExt cx="1929050" cy="291667"/>
          </a:xfrm>
        </p:grpSpPr>
        <p:sp>
          <p:nvSpPr>
            <p:cNvPr id="23" name="Freeform 23"/>
            <p:cNvSpPr/>
            <p:nvPr/>
          </p:nvSpPr>
          <p:spPr>
            <a:xfrm>
              <a:off x="0" y="0"/>
              <a:ext cx="1929050" cy="291667"/>
            </a:xfrm>
            <a:custGeom>
              <a:avLst/>
              <a:gdLst/>
              <a:ahLst/>
              <a:cxnLst/>
              <a:rect l="l" t="t" r="r" b="b"/>
              <a:pathLst>
                <a:path w="1929050" h="291667">
                  <a:moveTo>
                    <a:pt x="57167" y="0"/>
                  </a:moveTo>
                  <a:lnTo>
                    <a:pt x="1871883" y="0"/>
                  </a:lnTo>
                  <a:cubicBezTo>
                    <a:pt x="1887045" y="0"/>
                    <a:pt x="1901585" y="6023"/>
                    <a:pt x="1912306" y="16744"/>
                  </a:cubicBezTo>
                  <a:cubicBezTo>
                    <a:pt x="1923027" y="27464"/>
                    <a:pt x="1929050" y="42005"/>
                    <a:pt x="1929050" y="57167"/>
                  </a:cubicBezTo>
                  <a:lnTo>
                    <a:pt x="1929050" y="234500"/>
                  </a:lnTo>
                  <a:cubicBezTo>
                    <a:pt x="1929050" y="266073"/>
                    <a:pt x="1903456" y="291667"/>
                    <a:pt x="1871883" y="291667"/>
                  </a:cubicBezTo>
                  <a:lnTo>
                    <a:pt x="57167" y="291667"/>
                  </a:lnTo>
                  <a:cubicBezTo>
                    <a:pt x="25594" y="291667"/>
                    <a:pt x="0" y="266073"/>
                    <a:pt x="0" y="234500"/>
                  </a:cubicBezTo>
                  <a:lnTo>
                    <a:pt x="0" y="57167"/>
                  </a:lnTo>
                  <a:cubicBezTo>
                    <a:pt x="0" y="25594"/>
                    <a:pt x="25594" y="0"/>
                    <a:pt x="57167"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24" name="TextBox 24"/>
            <p:cNvSpPr txBox="1"/>
            <p:nvPr/>
          </p:nvSpPr>
          <p:spPr>
            <a:xfrm>
              <a:off x="0" y="-142875"/>
              <a:ext cx="1929050" cy="434542"/>
            </a:xfrm>
            <a:prstGeom prst="rect">
              <a:avLst/>
            </a:prstGeom>
          </p:spPr>
          <p:txBody>
            <a:bodyPr lIns="50800" tIns="50800" rIns="50800" bIns="50800" rtlCol="0" anchor="ctr"/>
            <a:lstStyle/>
            <a:p>
              <a:pPr algn="ctr">
                <a:lnSpc>
                  <a:spcPts val="5039"/>
                </a:lnSpc>
              </a:pPr>
              <a:r>
                <a:rPr lang="en-US" sz="3599">
                  <a:solidFill>
                    <a:srgbClr val="372A28"/>
                  </a:solidFill>
                  <a:latin typeface="Funtastic"/>
                  <a:ea typeface="Funtastic"/>
                  <a:cs typeface="Funtastic"/>
                  <a:sym typeface="Funtastic"/>
                </a:rPr>
                <a:t>Visualisasi dan Interpretasi</a:t>
              </a:r>
            </a:p>
          </p:txBody>
        </p:sp>
      </p:grpSp>
      <p:sp>
        <p:nvSpPr>
          <p:cNvPr id="25" name="Freeform 25"/>
          <p:cNvSpPr/>
          <p:nvPr/>
        </p:nvSpPr>
        <p:spPr>
          <a:xfrm>
            <a:off x="9683757" y="6205573"/>
            <a:ext cx="7450869" cy="3240713"/>
          </a:xfrm>
          <a:custGeom>
            <a:avLst/>
            <a:gdLst/>
            <a:ahLst/>
            <a:cxnLst/>
            <a:rect l="l" t="t" r="r" b="b"/>
            <a:pathLst>
              <a:path w="7450869" h="3240713">
                <a:moveTo>
                  <a:pt x="0" y="0"/>
                </a:moveTo>
                <a:lnTo>
                  <a:pt x="7450869" y="0"/>
                </a:lnTo>
                <a:lnTo>
                  <a:pt x="7450869" y="3240714"/>
                </a:lnTo>
                <a:lnTo>
                  <a:pt x="0" y="3240714"/>
                </a:lnTo>
                <a:lnTo>
                  <a:pt x="0" y="0"/>
                </a:lnTo>
                <a:close/>
              </a:path>
            </a:pathLst>
          </a:custGeom>
          <a:blipFill>
            <a:blip r:embed="rId9"/>
            <a:stretch>
              <a:fillRect t="-5284" b="-7793"/>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grpSp>
        <p:nvGrpSpPr>
          <p:cNvPr id="3" name="Group 3"/>
          <p:cNvGrpSpPr/>
          <p:nvPr/>
        </p:nvGrpSpPr>
        <p:grpSpPr>
          <a:xfrm>
            <a:off x="-2898187" y="725302"/>
            <a:ext cx="23646564" cy="12296117"/>
            <a:chOff x="0" y="0"/>
            <a:chExt cx="31528752" cy="16394823"/>
          </a:xfrm>
        </p:grpSpPr>
        <p:sp>
          <p:nvSpPr>
            <p:cNvPr id="4" name="Freeform 4"/>
            <p:cNvSpPr/>
            <p:nvPr/>
          </p:nvSpPr>
          <p:spPr>
            <a:xfrm rot="895313" flipH="1">
              <a:off x="23943080" y="5566087"/>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5" name="Freeform 5"/>
            <p:cNvSpPr/>
            <p:nvPr/>
          </p:nvSpPr>
          <p:spPr>
            <a:xfrm rot="-1048010">
              <a:off x="731639" y="5466938"/>
              <a:ext cx="6191617" cy="5826238"/>
            </a:xfrm>
            <a:custGeom>
              <a:avLst/>
              <a:gdLst/>
              <a:ahLst/>
              <a:cxnLst/>
              <a:rect l="l" t="t" r="r" b="b"/>
              <a:pathLst>
                <a:path w="6191617" h="5826238">
                  <a:moveTo>
                    <a:pt x="0" y="0"/>
                  </a:moveTo>
                  <a:lnTo>
                    <a:pt x="6191617" y="0"/>
                  </a:lnTo>
                  <a:lnTo>
                    <a:pt x="6191617" y="5826238"/>
                  </a:lnTo>
                  <a:lnTo>
                    <a:pt x="0" y="5826238"/>
                  </a:lnTo>
                  <a:lnTo>
                    <a:pt x="0" y="0"/>
                  </a:lnTo>
                  <a:close/>
                </a:path>
              </a:pathLst>
            </a:custGeom>
            <a:blipFill>
              <a:blip r:embed="rId3"/>
              <a:stretch>
                <a:fillRect/>
              </a:stretch>
            </a:blipFill>
          </p:spPr>
        </p:sp>
        <p:sp>
          <p:nvSpPr>
            <p:cNvPr id="6" name="Freeform 6"/>
            <p:cNvSpPr/>
            <p:nvPr/>
          </p:nvSpPr>
          <p:spPr>
            <a:xfrm>
              <a:off x="5562457" y="6978144"/>
              <a:ext cx="7822992" cy="6026964"/>
            </a:xfrm>
            <a:custGeom>
              <a:avLst/>
              <a:gdLst/>
              <a:ahLst/>
              <a:cxnLst/>
              <a:rect l="l" t="t" r="r" b="b"/>
              <a:pathLst>
                <a:path w="7822992" h="6026964">
                  <a:moveTo>
                    <a:pt x="0" y="0"/>
                  </a:moveTo>
                  <a:lnTo>
                    <a:pt x="7822992" y="0"/>
                  </a:lnTo>
                  <a:lnTo>
                    <a:pt x="7822992" y="6026963"/>
                  </a:lnTo>
                  <a:lnTo>
                    <a:pt x="0" y="6026963"/>
                  </a:lnTo>
                  <a:lnTo>
                    <a:pt x="0" y="0"/>
                  </a:lnTo>
                  <a:close/>
                </a:path>
              </a:pathLst>
            </a:custGeom>
            <a:blipFill>
              <a:blip r:embed="rId4"/>
              <a:stretch>
                <a:fillRect/>
              </a:stretch>
            </a:blipFill>
          </p:spPr>
        </p:sp>
        <p:sp>
          <p:nvSpPr>
            <p:cNvPr id="7" name="Freeform 7"/>
            <p:cNvSpPr/>
            <p:nvPr/>
          </p:nvSpPr>
          <p:spPr>
            <a:xfrm rot="-1048010">
              <a:off x="2550697" y="9008651"/>
              <a:ext cx="6191617" cy="5826238"/>
            </a:xfrm>
            <a:custGeom>
              <a:avLst/>
              <a:gdLst/>
              <a:ahLst/>
              <a:cxnLst/>
              <a:rect l="l" t="t" r="r" b="b"/>
              <a:pathLst>
                <a:path w="6191617" h="5826238">
                  <a:moveTo>
                    <a:pt x="0" y="0"/>
                  </a:moveTo>
                  <a:lnTo>
                    <a:pt x="6191618" y="0"/>
                  </a:lnTo>
                  <a:lnTo>
                    <a:pt x="6191618" y="5826238"/>
                  </a:lnTo>
                  <a:lnTo>
                    <a:pt x="0" y="5826238"/>
                  </a:lnTo>
                  <a:lnTo>
                    <a:pt x="0" y="0"/>
                  </a:lnTo>
                  <a:close/>
                </a:path>
              </a:pathLst>
            </a:custGeom>
            <a:blipFill>
              <a:blip r:embed="rId3"/>
              <a:stretch>
                <a:fillRect/>
              </a:stretch>
            </a:blipFill>
          </p:spPr>
        </p:sp>
        <p:sp>
          <p:nvSpPr>
            <p:cNvPr id="8" name="Freeform 8"/>
            <p:cNvSpPr/>
            <p:nvPr/>
          </p:nvSpPr>
          <p:spPr>
            <a:xfrm flipH="1">
              <a:off x="18759297" y="6978144"/>
              <a:ext cx="7822992" cy="6026964"/>
            </a:xfrm>
            <a:custGeom>
              <a:avLst/>
              <a:gdLst/>
              <a:ahLst/>
              <a:cxnLst/>
              <a:rect l="l" t="t" r="r" b="b"/>
              <a:pathLst>
                <a:path w="7822992" h="6026964">
                  <a:moveTo>
                    <a:pt x="7822992" y="0"/>
                  </a:moveTo>
                  <a:lnTo>
                    <a:pt x="0" y="0"/>
                  </a:lnTo>
                  <a:lnTo>
                    <a:pt x="0" y="6026963"/>
                  </a:lnTo>
                  <a:lnTo>
                    <a:pt x="7822992" y="6026963"/>
                  </a:lnTo>
                  <a:lnTo>
                    <a:pt x="7822992" y="0"/>
                  </a:lnTo>
                  <a:close/>
                </a:path>
              </a:pathLst>
            </a:custGeom>
            <a:blipFill>
              <a:blip r:embed="rId4"/>
              <a:stretch>
                <a:fillRect/>
              </a:stretch>
            </a:blipFill>
          </p:spPr>
        </p:sp>
        <p:sp>
          <p:nvSpPr>
            <p:cNvPr id="9" name="Freeform 9"/>
            <p:cNvSpPr/>
            <p:nvPr/>
          </p:nvSpPr>
          <p:spPr>
            <a:xfrm rot="895313" flipH="1">
              <a:off x="19845749" y="9155493"/>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10" name="Freeform 10"/>
            <p:cNvSpPr/>
            <p:nvPr/>
          </p:nvSpPr>
          <p:spPr>
            <a:xfrm>
              <a:off x="26021634" y="4248761"/>
              <a:ext cx="2899311" cy="1859755"/>
            </a:xfrm>
            <a:custGeom>
              <a:avLst/>
              <a:gdLst/>
              <a:ahLst/>
              <a:cxnLst/>
              <a:rect l="l" t="t" r="r" b="b"/>
              <a:pathLst>
                <a:path w="2899311" h="1859755">
                  <a:moveTo>
                    <a:pt x="0" y="0"/>
                  </a:moveTo>
                  <a:lnTo>
                    <a:pt x="2899311" y="0"/>
                  </a:lnTo>
                  <a:lnTo>
                    <a:pt x="2899311" y="1859756"/>
                  </a:lnTo>
                  <a:lnTo>
                    <a:pt x="0" y="1859756"/>
                  </a:lnTo>
                  <a:lnTo>
                    <a:pt x="0" y="0"/>
                  </a:lnTo>
                  <a:close/>
                </a:path>
              </a:pathLst>
            </a:custGeom>
            <a:blipFill>
              <a:blip r:embed="rId5"/>
              <a:stretch>
                <a:fillRect/>
              </a:stretch>
            </a:blipFill>
          </p:spPr>
        </p:sp>
        <p:sp>
          <p:nvSpPr>
            <p:cNvPr id="11" name="Freeform 11"/>
            <p:cNvSpPr/>
            <p:nvPr/>
          </p:nvSpPr>
          <p:spPr>
            <a:xfrm flipH="1">
              <a:off x="4484096" y="0"/>
              <a:ext cx="2899311" cy="1859755"/>
            </a:xfrm>
            <a:custGeom>
              <a:avLst/>
              <a:gdLst/>
              <a:ahLst/>
              <a:cxnLst/>
              <a:rect l="l" t="t" r="r" b="b"/>
              <a:pathLst>
                <a:path w="2899311" h="1859755">
                  <a:moveTo>
                    <a:pt x="2899311" y="0"/>
                  </a:moveTo>
                  <a:lnTo>
                    <a:pt x="0" y="0"/>
                  </a:lnTo>
                  <a:lnTo>
                    <a:pt x="0" y="1859755"/>
                  </a:lnTo>
                  <a:lnTo>
                    <a:pt x="2899311" y="1859755"/>
                  </a:lnTo>
                  <a:lnTo>
                    <a:pt x="2899311" y="0"/>
                  </a:lnTo>
                  <a:close/>
                </a:path>
              </a:pathLst>
            </a:custGeom>
            <a:blipFill>
              <a:blip r:embed="rId5"/>
              <a:stretch>
                <a:fillRect/>
              </a:stretch>
            </a:blipFill>
          </p:spPr>
        </p:sp>
      </p:grpSp>
      <p:grpSp>
        <p:nvGrpSpPr>
          <p:cNvPr id="12" name="Group 12"/>
          <p:cNvGrpSpPr/>
          <p:nvPr/>
        </p:nvGrpSpPr>
        <p:grpSpPr>
          <a:xfrm>
            <a:off x="5935754" y="1695577"/>
            <a:ext cx="11756892" cy="8410376"/>
            <a:chOff x="0" y="0"/>
            <a:chExt cx="15675856" cy="11213835"/>
          </a:xfrm>
        </p:grpSpPr>
        <p:grpSp>
          <p:nvGrpSpPr>
            <p:cNvPr id="13" name="Group 13"/>
            <p:cNvGrpSpPr/>
            <p:nvPr/>
          </p:nvGrpSpPr>
          <p:grpSpPr>
            <a:xfrm>
              <a:off x="199828" y="237634"/>
              <a:ext cx="15476028" cy="10976200"/>
              <a:chOff x="0" y="0"/>
              <a:chExt cx="3615107" cy="2563975"/>
            </a:xfrm>
          </p:grpSpPr>
          <p:sp>
            <p:nvSpPr>
              <p:cNvPr id="14" name="Freeform 14"/>
              <p:cNvSpPr/>
              <p:nvPr/>
            </p:nvSpPr>
            <p:spPr>
              <a:xfrm>
                <a:off x="0" y="0"/>
                <a:ext cx="3615107" cy="2563975"/>
              </a:xfrm>
              <a:custGeom>
                <a:avLst/>
                <a:gdLst/>
                <a:ahLst/>
                <a:cxnLst/>
                <a:rect l="l" t="t" r="r" b="b"/>
                <a:pathLst>
                  <a:path w="3615107" h="2563975">
                    <a:moveTo>
                      <a:pt x="28765" y="0"/>
                    </a:moveTo>
                    <a:lnTo>
                      <a:pt x="3586342" y="0"/>
                    </a:lnTo>
                    <a:cubicBezTo>
                      <a:pt x="3593971" y="0"/>
                      <a:pt x="3601288" y="3031"/>
                      <a:pt x="3606682" y="8425"/>
                    </a:cubicBezTo>
                    <a:cubicBezTo>
                      <a:pt x="3612076" y="13820"/>
                      <a:pt x="3615107" y="21136"/>
                      <a:pt x="3615107" y="28765"/>
                    </a:cubicBezTo>
                    <a:lnTo>
                      <a:pt x="3615107" y="2535209"/>
                    </a:lnTo>
                    <a:cubicBezTo>
                      <a:pt x="3615107" y="2542838"/>
                      <a:pt x="3612076" y="2550155"/>
                      <a:pt x="3606682" y="2555549"/>
                    </a:cubicBezTo>
                    <a:cubicBezTo>
                      <a:pt x="3601288" y="2560944"/>
                      <a:pt x="3593971" y="2563975"/>
                      <a:pt x="3586342" y="2563975"/>
                    </a:cubicBezTo>
                    <a:lnTo>
                      <a:pt x="28765" y="2563975"/>
                    </a:lnTo>
                    <a:cubicBezTo>
                      <a:pt x="21136" y="2563975"/>
                      <a:pt x="13820" y="2560944"/>
                      <a:pt x="8425" y="2555549"/>
                    </a:cubicBezTo>
                    <a:cubicBezTo>
                      <a:pt x="3031" y="2550155"/>
                      <a:pt x="0" y="2542838"/>
                      <a:pt x="0" y="2535209"/>
                    </a:cubicBezTo>
                    <a:lnTo>
                      <a:pt x="0" y="28765"/>
                    </a:lnTo>
                    <a:cubicBezTo>
                      <a:pt x="0" y="21136"/>
                      <a:pt x="3031" y="13820"/>
                      <a:pt x="8425" y="8425"/>
                    </a:cubicBezTo>
                    <a:cubicBezTo>
                      <a:pt x="13820" y="3031"/>
                      <a:pt x="21136" y="0"/>
                      <a:pt x="28765"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15" name="TextBox 15"/>
              <p:cNvSpPr txBox="1"/>
              <p:nvPr/>
            </p:nvSpPr>
            <p:spPr>
              <a:xfrm>
                <a:off x="0" y="-38100"/>
                <a:ext cx="3615107" cy="2602075"/>
              </a:xfrm>
              <a:prstGeom prst="rect">
                <a:avLst/>
              </a:prstGeom>
            </p:spPr>
            <p:txBody>
              <a:bodyPr lIns="50800" tIns="50800" rIns="50800" bIns="50800" rtlCol="0" anchor="ctr"/>
              <a:lstStyle/>
              <a:p>
                <a:pPr algn="ctr">
                  <a:lnSpc>
                    <a:spcPts val="3080"/>
                  </a:lnSpc>
                </a:pPr>
                <a:endParaRPr/>
              </a:p>
            </p:txBody>
          </p:sp>
        </p:grpSp>
        <p:grpSp>
          <p:nvGrpSpPr>
            <p:cNvPr id="16" name="Group 16"/>
            <p:cNvGrpSpPr/>
            <p:nvPr/>
          </p:nvGrpSpPr>
          <p:grpSpPr>
            <a:xfrm>
              <a:off x="0" y="0"/>
              <a:ext cx="15476028" cy="10976200"/>
              <a:chOff x="0" y="0"/>
              <a:chExt cx="3615107" cy="2563975"/>
            </a:xfrm>
          </p:grpSpPr>
          <p:sp>
            <p:nvSpPr>
              <p:cNvPr id="17" name="Freeform 17"/>
              <p:cNvSpPr/>
              <p:nvPr/>
            </p:nvSpPr>
            <p:spPr>
              <a:xfrm>
                <a:off x="0" y="0"/>
                <a:ext cx="3615107" cy="2563975"/>
              </a:xfrm>
              <a:custGeom>
                <a:avLst/>
                <a:gdLst/>
                <a:ahLst/>
                <a:cxnLst/>
                <a:rect l="l" t="t" r="r" b="b"/>
                <a:pathLst>
                  <a:path w="3615107" h="2563975">
                    <a:moveTo>
                      <a:pt x="28765" y="0"/>
                    </a:moveTo>
                    <a:lnTo>
                      <a:pt x="3586342" y="0"/>
                    </a:lnTo>
                    <a:cubicBezTo>
                      <a:pt x="3593971" y="0"/>
                      <a:pt x="3601288" y="3031"/>
                      <a:pt x="3606682" y="8425"/>
                    </a:cubicBezTo>
                    <a:cubicBezTo>
                      <a:pt x="3612076" y="13820"/>
                      <a:pt x="3615107" y="21136"/>
                      <a:pt x="3615107" y="28765"/>
                    </a:cubicBezTo>
                    <a:lnTo>
                      <a:pt x="3615107" y="2535209"/>
                    </a:lnTo>
                    <a:cubicBezTo>
                      <a:pt x="3615107" y="2542838"/>
                      <a:pt x="3612076" y="2550155"/>
                      <a:pt x="3606682" y="2555549"/>
                    </a:cubicBezTo>
                    <a:cubicBezTo>
                      <a:pt x="3601288" y="2560944"/>
                      <a:pt x="3593971" y="2563975"/>
                      <a:pt x="3586342" y="2563975"/>
                    </a:cubicBezTo>
                    <a:lnTo>
                      <a:pt x="28765" y="2563975"/>
                    </a:lnTo>
                    <a:cubicBezTo>
                      <a:pt x="21136" y="2563975"/>
                      <a:pt x="13820" y="2560944"/>
                      <a:pt x="8425" y="2555549"/>
                    </a:cubicBezTo>
                    <a:cubicBezTo>
                      <a:pt x="3031" y="2550155"/>
                      <a:pt x="0" y="2542838"/>
                      <a:pt x="0" y="2535209"/>
                    </a:cubicBezTo>
                    <a:lnTo>
                      <a:pt x="0" y="28765"/>
                    </a:lnTo>
                    <a:cubicBezTo>
                      <a:pt x="0" y="21136"/>
                      <a:pt x="3031" y="13820"/>
                      <a:pt x="8425" y="8425"/>
                    </a:cubicBezTo>
                    <a:cubicBezTo>
                      <a:pt x="13820" y="3031"/>
                      <a:pt x="21136" y="0"/>
                      <a:pt x="28765" y="0"/>
                    </a:cubicBezTo>
                    <a:close/>
                  </a:path>
                </a:pathLst>
              </a:custGeom>
              <a:solidFill>
                <a:srgbClr val="FFFFFF"/>
              </a:solidFill>
            </p:spPr>
          </p:sp>
          <p:sp>
            <p:nvSpPr>
              <p:cNvPr id="18" name="TextBox 18"/>
              <p:cNvSpPr txBox="1"/>
              <p:nvPr/>
            </p:nvSpPr>
            <p:spPr>
              <a:xfrm>
                <a:off x="0" y="-38100"/>
                <a:ext cx="3615107" cy="2602075"/>
              </a:xfrm>
              <a:prstGeom prst="rect">
                <a:avLst/>
              </a:prstGeom>
            </p:spPr>
            <p:txBody>
              <a:bodyPr lIns="50800" tIns="50800" rIns="50800" bIns="50800" rtlCol="0" anchor="ctr"/>
              <a:lstStyle/>
              <a:p>
                <a:pPr algn="ctr">
                  <a:lnSpc>
                    <a:spcPts val="3080"/>
                  </a:lnSpc>
                </a:pPr>
                <a:endParaRPr/>
              </a:p>
            </p:txBody>
          </p:sp>
        </p:grpSp>
        <p:sp>
          <p:nvSpPr>
            <p:cNvPr id="19" name="Freeform 19"/>
            <p:cNvSpPr/>
            <p:nvPr/>
          </p:nvSpPr>
          <p:spPr>
            <a:xfrm>
              <a:off x="950736" y="0"/>
              <a:ext cx="13564381" cy="10648039"/>
            </a:xfrm>
            <a:custGeom>
              <a:avLst/>
              <a:gdLst/>
              <a:ahLst/>
              <a:cxnLst/>
              <a:rect l="l" t="t" r="r" b="b"/>
              <a:pathLst>
                <a:path w="13564381" h="10648039">
                  <a:moveTo>
                    <a:pt x="0" y="0"/>
                  </a:moveTo>
                  <a:lnTo>
                    <a:pt x="13564382" y="0"/>
                  </a:lnTo>
                  <a:lnTo>
                    <a:pt x="13564382" y="10648039"/>
                  </a:lnTo>
                  <a:lnTo>
                    <a:pt x="0" y="10648039"/>
                  </a:lnTo>
                  <a:lnTo>
                    <a:pt x="0" y="0"/>
                  </a:lnTo>
                  <a:close/>
                </a:path>
              </a:pathLst>
            </a:custGeom>
            <a:blipFill>
              <a:blip r:embed="rId6"/>
              <a:stretch>
                <a:fillRect/>
              </a:stretch>
            </a:blipFill>
          </p:spPr>
        </p:sp>
      </p:grpSp>
      <p:sp>
        <p:nvSpPr>
          <p:cNvPr id="20" name="TextBox 20"/>
          <p:cNvSpPr txBox="1"/>
          <p:nvPr/>
        </p:nvSpPr>
        <p:spPr>
          <a:xfrm>
            <a:off x="6188741" y="390398"/>
            <a:ext cx="5910519"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Desain</a:t>
            </a:r>
          </a:p>
        </p:txBody>
      </p:sp>
      <p:grpSp>
        <p:nvGrpSpPr>
          <p:cNvPr id="21" name="Group 21"/>
          <p:cNvGrpSpPr/>
          <p:nvPr/>
        </p:nvGrpSpPr>
        <p:grpSpPr>
          <a:xfrm>
            <a:off x="394734" y="4730666"/>
            <a:ext cx="5202467" cy="1555842"/>
            <a:chOff x="0" y="-95351"/>
            <a:chExt cx="1453033" cy="434542"/>
          </a:xfrm>
        </p:grpSpPr>
        <p:sp>
          <p:nvSpPr>
            <p:cNvPr id="22" name="Freeform 22"/>
            <p:cNvSpPr/>
            <p:nvPr/>
          </p:nvSpPr>
          <p:spPr>
            <a:xfrm>
              <a:off x="0" y="0"/>
              <a:ext cx="1453033" cy="291667"/>
            </a:xfrm>
            <a:custGeom>
              <a:avLst/>
              <a:gdLst/>
              <a:ahLst/>
              <a:cxnLst/>
              <a:rect l="l" t="t" r="r" b="b"/>
              <a:pathLst>
                <a:path w="1453033" h="291667">
                  <a:moveTo>
                    <a:pt x="75894" y="0"/>
                  </a:moveTo>
                  <a:lnTo>
                    <a:pt x="1377139" y="0"/>
                  </a:lnTo>
                  <a:cubicBezTo>
                    <a:pt x="1397267" y="0"/>
                    <a:pt x="1416571" y="7996"/>
                    <a:pt x="1430804" y="22229"/>
                  </a:cubicBezTo>
                  <a:cubicBezTo>
                    <a:pt x="1445037" y="36462"/>
                    <a:pt x="1453033" y="55766"/>
                    <a:pt x="1453033" y="75894"/>
                  </a:cubicBezTo>
                  <a:lnTo>
                    <a:pt x="1453033" y="215773"/>
                  </a:lnTo>
                  <a:cubicBezTo>
                    <a:pt x="1453033" y="235901"/>
                    <a:pt x="1445037" y="255205"/>
                    <a:pt x="1430804" y="269438"/>
                  </a:cubicBezTo>
                  <a:cubicBezTo>
                    <a:pt x="1416571" y="283671"/>
                    <a:pt x="1397267" y="291667"/>
                    <a:pt x="1377139" y="291667"/>
                  </a:cubicBezTo>
                  <a:lnTo>
                    <a:pt x="75894" y="291667"/>
                  </a:lnTo>
                  <a:cubicBezTo>
                    <a:pt x="55766" y="291667"/>
                    <a:pt x="36462" y="283671"/>
                    <a:pt x="22229" y="269438"/>
                  </a:cubicBezTo>
                  <a:cubicBezTo>
                    <a:pt x="7996" y="255205"/>
                    <a:pt x="0" y="235901"/>
                    <a:pt x="0" y="215773"/>
                  </a:cubicBezTo>
                  <a:lnTo>
                    <a:pt x="0" y="75894"/>
                  </a:lnTo>
                  <a:cubicBezTo>
                    <a:pt x="0" y="55766"/>
                    <a:pt x="7996" y="36462"/>
                    <a:pt x="22229" y="22229"/>
                  </a:cubicBezTo>
                  <a:cubicBezTo>
                    <a:pt x="36462" y="7996"/>
                    <a:pt x="55766" y="0"/>
                    <a:pt x="75894"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23" name="TextBox 23"/>
            <p:cNvSpPr txBox="1"/>
            <p:nvPr/>
          </p:nvSpPr>
          <p:spPr>
            <a:xfrm>
              <a:off x="0" y="-95351"/>
              <a:ext cx="1453033" cy="434542"/>
            </a:xfrm>
            <a:prstGeom prst="rect">
              <a:avLst/>
            </a:prstGeom>
          </p:spPr>
          <p:txBody>
            <a:bodyPr lIns="50800" tIns="50800" rIns="50800" bIns="50800" rtlCol="0" anchor="ctr"/>
            <a:lstStyle/>
            <a:p>
              <a:pPr algn="ctr">
                <a:lnSpc>
                  <a:spcPts val="5039"/>
                </a:lnSpc>
              </a:pPr>
              <a:r>
                <a:rPr lang="en-US" sz="3599" dirty="0">
                  <a:solidFill>
                    <a:srgbClr val="372A28"/>
                  </a:solidFill>
                  <a:latin typeface="Funtastic"/>
                  <a:ea typeface="Funtastic"/>
                  <a:cs typeface="Funtastic"/>
                  <a:sym typeface="Funtastic"/>
                </a:rPr>
                <a:t>Flowchart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grpSp>
        <p:nvGrpSpPr>
          <p:cNvPr id="3" name="Group 3"/>
          <p:cNvGrpSpPr/>
          <p:nvPr/>
        </p:nvGrpSpPr>
        <p:grpSpPr>
          <a:xfrm>
            <a:off x="-2898187" y="725302"/>
            <a:ext cx="23646564" cy="12296117"/>
            <a:chOff x="0" y="0"/>
            <a:chExt cx="31528752" cy="16394823"/>
          </a:xfrm>
        </p:grpSpPr>
        <p:sp>
          <p:nvSpPr>
            <p:cNvPr id="4" name="Freeform 4"/>
            <p:cNvSpPr/>
            <p:nvPr/>
          </p:nvSpPr>
          <p:spPr>
            <a:xfrm rot="895313" flipH="1">
              <a:off x="23943080" y="5566087"/>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5" name="Freeform 5"/>
            <p:cNvSpPr/>
            <p:nvPr/>
          </p:nvSpPr>
          <p:spPr>
            <a:xfrm rot="-1048010">
              <a:off x="731639" y="5466938"/>
              <a:ext cx="6191617" cy="5826238"/>
            </a:xfrm>
            <a:custGeom>
              <a:avLst/>
              <a:gdLst/>
              <a:ahLst/>
              <a:cxnLst/>
              <a:rect l="l" t="t" r="r" b="b"/>
              <a:pathLst>
                <a:path w="6191617" h="5826238">
                  <a:moveTo>
                    <a:pt x="0" y="0"/>
                  </a:moveTo>
                  <a:lnTo>
                    <a:pt x="6191617" y="0"/>
                  </a:lnTo>
                  <a:lnTo>
                    <a:pt x="6191617" y="5826238"/>
                  </a:lnTo>
                  <a:lnTo>
                    <a:pt x="0" y="5826238"/>
                  </a:lnTo>
                  <a:lnTo>
                    <a:pt x="0" y="0"/>
                  </a:lnTo>
                  <a:close/>
                </a:path>
              </a:pathLst>
            </a:custGeom>
            <a:blipFill>
              <a:blip r:embed="rId3"/>
              <a:stretch>
                <a:fillRect/>
              </a:stretch>
            </a:blipFill>
          </p:spPr>
        </p:sp>
        <p:sp>
          <p:nvSpPr>
            <p:cNvPr id="6" name="Freeform 6"/>
            <p:cNvSpPr/>
            <p:nvPr/>
          </p:nvSpPr>
          <p:spPr>
            <a:xfrm>
              <a:off x="5562457" y="6978144"/>
              <a:ext cx="7822992" cy="6026964"/>
            </a:xfrm>
            <a:custGeom>
              <a:avLst/>
              <a:gdLst/>
              <a:ahLst/>
              <a:cxnLst/>
              <a:rect l="l" t="t" r="r" b="b"/>
              <a:pathLst>
                <a:path w="7822992" h="6026964">
                  <a:moveTo>
                    <a:pt x="0" y="0"/>
                  </a:moveTo>
                  <a:lnTo>
                    <a:pt x="7822992" y="0"/>
                  </a:lnTo>
                  <a:lnTo>
                    <a:pt x="7822992" y="6026963"/>
                  </a:lnTo>
                  <a:lnTo>
                    <a:pt x="0" y="6026963"/>
                  </a:lnTo>
                  <a:lnTo>
                    <a:pt x="0" y="0"/>
                  </a:lnTo>
                  <a:close/>
                </a:path>
              </a:pathLst>
            </a:custGeom>
            <a:blipFill>
              <a:blip r:embed="rId4"/>
              <a:stretch>
                <a:fillRect/>
              </a:stretch>
            </a:blipFill>
          </p:spPr>
        </p:sp>
        <p:sp>
          <p:nvSpPr>
            <p:cNvPr id="7" name="Freeform 7"/>
            <p:cNvSpPr/>
            <p:nvPr/>
          </p:nvSpPr>
          <p:spPr>
            <a:xfrm rot="-1048010">
              <a:off x="2550697" y="9008651"/>
              <a:ext cx="6191617" cy="5826238"/>
            </a:xfrm>
            <a:custGeom>
              <a:avLst/>
              <a:gdLst/>
              <a:ahLst/>
              <a:cxnLst/>
              <a:rect l="l" t="t" r="r" b="b"/>
              <a:pathLst>
                <a:path w="6191617" h="5826238">
                  <a:moveTo>
                    <a:pt x="0" y="0"/>
                  </a:moveTo>
                  <a:lnTo>
                    <a:pt x="6191618" y="0"/>
                  </a:lnTo>
                  <a:lnTo>
                    <a:pt x="6191618" y="5826238"/>
                  </a:lnTo>
                  <a:lnTo>
                    <a:pt x="0" y="5826238"/>
                  </a:lnTo>
                  <a:lnTo>
                    <a:pt x="0" y="0"/>
                  </a:lnTo>
                  <a:close/>
                </a:path>
              </a:pathLst>
            </a:custGeom>
            <a:blipFill>
              <a:blip r:embed="rId3"/>
              <a:stretch>
                <a:fillRect/>
              </a:stretch>
            </a:blipFill>
          </p:spPr>
        </p:sp>
        <p:sp>
          <p:nvSpPr>
            <p:cNvPr id="8" name="Freeform 8"/>
            <p:cNvSpPr/>
            <p:nvPr/>
          </p:nvSpPr>
          <p:spPr>
            <a:xfrm flipH="1">
              <a:off x="18759297" y="6978144"/>
              <a:ext cx="7822992" cy="6026964"/>
            </a:xfrm>
            <a:custGeom>
              <a:avLst/>
              <a:gdLst/>
              <a:ahLst/>
              <a:cxnLst/>
              <a:rect l="l" t="t" r="r" b="b"/>
              <a:pathLst>
                <a:path w="7822992" h="6026964">
                  <a:moveTo>
                    <a:pt x="7822992" y="0"/>
                  </a:moveTo>
                  <a:lnTo>
                    <a:pt x="0" y="0"/>
                  </a:lnTo>
                  <a:lnTo>
                    <a:pt x="0" y="6026963"/>
                  </a:lnTo>
                  <a:lnTo>
                    <a:pt x="7822992" y="6026963"/>
                  </a:lnTo>
                  <a:lnTo>
                    <a:pt x="7822992" y="0"/>
                  </a:lnTo>
                  <a:close/>
                </a:path>
              </a:pathLst>
            </a:custGeom>
            <a:blipFill>
              <a:blip r:embed="rId4"/>
              <a:stretch>
                <a:fillRect/>
              </a:stretch>
            </a:blipFill>
          </p:spPr>
        </p:sp>
        <p:sp>
          <p:nvSpPr>
            <p:cNvPr id="9" name="Freeform 9"/>
            <p:cNvSpPr/>
            <p:nvPr/>
          </p:nvSpPr>
          <p:spPr>
            <a:xfrm rot="895313" flipH="1">
              <a:off x="19845749" y="9155493"/>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10" name="Freeform 10"/>
            <p:cNvSpPr/>
            <p:nvPr/>
          </p:nvSpPr>
          <p:spPr>
            <a:xfrm>
              <a:off x="26021634" y="4248761"/>
              <a:ext cx="2899311" cy="1859755"/>
            </a:xfrm>
            <a:custGeom>
              <a:avLst/>
              <a:gdLst/>
              <a:ahLst/>
              <a:cxnLst/>
              <a:rect l="l" t="t" r="r" b="b"/>
              <a:pathLst>
                <a:path w="2899311" h="1859755">
                  <a:moveTo>
                    <a:pt x="0" y="0"/>
                  </a:moveTo>
                  <a:lnTo>
                    <a:pt x="2899311" y="0"/>
                  </a:lnTo>
                  <a:lnTo>
                    <a:pt x="2899311" y="1859756"/>
                  </a:lnTo>
                  <a:lnTo>
                    <a:pt x="0" y="1859756"/>
                  </a:lnTo>
                  <a:lnTo>
                    <a:pt x="0" y="0"/>
                  </a:lnTo>
                  <a:close/>
                </a:path>
              </a:pathLst>
            </a:custGeom>
            <a:blipFill>
              <a:blip r:embed="rId5"/>
              <a:stretch>
                <a:fillRect/>
              </a:stretch>
            </a:blipFill>
          </p:spPr>
        </p:sp>
        <p:sp>
          <p:nvSpPr>
            <p:cNvPr id="11" name="Freeform 11"/>
            <p:cNvSpPr/>
            <p:nvPr/>
          </p:nvSpPr>
          <p:spPr>
            <a:xfrm flipH="1">
              <a:off x="4484096" y="0"/>
              <a:ext cx="2899311" cy="1859755"/>
            </a:xfrm>
            <a:custGeom>
              <a:avLst/>
              <a:gdLst/>
              <a:ahLst/>
              <a:cxnLst/>
              <a:rect l="l" t="t" r="r" b="b"/>
              <a:pathLst>
                <a:path w="2899311" h="1859755">
                  <a:moveTo>
                    <a:pt x="2899311" y="0"/>
                  </a:moveTo>
                  <a:lnTo>
                    <a:pt x="0" y="0"/>
                  </a:lnTo>
                  <a:lnTo>
                    <a:pt x="0" y="1859755"/>
                  </a:lnTo>
                  <a:lnTo>
                    <a:pt x="2899311" y="1859755"/>
                  </a:lnTo>
                  <a:lnTo>
                    <a:pt x="2899311" y="0"/>
                  </a:lnTo>
                  <a:close/>
                </a:path>
              </a:pathLst>
            </a:custGeom>
            <a:blipFill>
              <a:blip r:embed="rId5"/>
              <a:stretch>
                <a:fillRect/>
              </a:stretch>
            </a:blipFill>
          </p:spPr>
        </p:sp>
      </p:grpSp>
      <p:grpSp>
        <p:nvGrpSpPr>
          <p:cNvPr id="12" name="Group 12"/>
          <p:cNvGrpSpPr/>
          <p:nvPr/>
        </p:nvGrpSpPr>
        <p:grpSpPr>
          <a:xfrm>
            <a:off x="2397332" y="285716"/>
            <a:ext cx="13598917" cy="9777713"/>
            <a:chOff x="0" y="110079"/>
            <a:chExt cx="18131890" cy="13036950"/>
          </a:xfrm>
        </p:grpSpPr>
        <p:grpSp>
          <p:nvGrpSpPr>
            <p:cNvPr id="13" name="Group 13"/>
            <p:cNvGrpSpPr/>
            <p:nvPr/>
          </p:nvGrpSpPr>
          <p:grpSpPr>
            <a:xfrm>
              <a:off x="205306" y="1122825"/>
              <a:ext cx="17926584" cy="12024204"/>
              <a:chOff x="0" y="0"/>
              <a:chExt cx="3716617" cy="2492910"/>
            </a:xfrm>
          </p:grpSpPr>
          <p:sp>
            <p:nvSpPr>
              <p:cNvPr id="14" name="Freeform 14"/>
              <p:cNvSpPr/>
              <p:nvPr/>
            </p:nvSpPr>
            <p:spPr>
              <a:xfrm>
                <a:off x="0" y="0"/>
                <a:ext cx="3716617" cy="2492910"/>
              </a:xfrm>
              <a:custGeom>
                <a:avLst/>
                <a:gdLst/>
                <a:ahLst/>
                <a:cxnLst/>
                <a:rect l="l" t="t" r="r" b="b"/>
                <a:pathLst>
                  <a:path w="3716617" h="2492910">
                    <a:moveTo>
                      <a:pt x="31717" y="0"/>
                    </a:moveTo>
                    <a:lnTo>
                      <a:pt x="3684900" y="0"/>
                    </a:lnTo>
                    <a:cubicBezTo>
                      <a:pt x="3702417" y="0"/>
                      <a:pt x="3716617" y="14200"/>
                      <a:pt x="3716617" y="31717"/>
                    </a:cubicBezTo>
                    <a:lnTo>
                      <a:pt x="3716617" y="2461193"/>
                    </a:lnTo>
                    <a:cubicBezTo>
                      <a:pt x="3716617" y="2469605"/>
                      <a:pt x="3713275" y="2477672"/>
                      <a:pt x="3707327" y="2483620"/>
                    </a:cubicBezTo>
                    <a:cubicBezTo>
                      <a:pt x="3701379" y="2489568"/>
                      <a:pt x="3693312" y="2492910"/>
                      <a:pt x="3684900" y="2492910"/>
                    </a:cubicBezTo>
                    <a:lnTo>
                      <a:pt x="31717" y="2492910"/>
                    </a:lnTo>
                    <a:cubicBezTo>
                      <a:pt x="14200" y="2492910"/>
                      <a:pt x="0" y="2478710"/>
                      <a:pt x="0" y="2461193"/>
                    </a:cubicBezTo>
                    <a:lnTo>
                      <a:pt x="0" y="31717"/>
                    </a:lnTo>
                    <a:cubicBezTo>
                      <a:pt x="0" y="14200"/>
                      <a:pt x="14200" y="0"/>
                      <a:pt x="31717"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15" name="TextBox 15"/>
              <p:cNvSpPr txBox="1"/>
              <p:nvPr/>
            </p:nvSpPr>
            <p:spPr>
              <a:xfrm>
                <a:off x="0" y="-28575"/>
                <a:ext cx="3716617" cy="2521485"/>
              </a:xfrm>
              <a:prstGeom prst="rect">
                <a:avLst/>
              </a:prstGeom>
            </p:spPr>
            <p:txBody>
              <a:bodyPr lIns="47524" tIns="47524" rIns="47524" bIns="47524" rtlCol="0" anchor="ctr"/>
              <a:lstStyle/>
              <a:p>
                <a:pPr algn="ctr">
                  <a:lnSpc>
                    <a:spcPts val="2101"/>
                  </a:lnSpc>
                </a:pPr>
                <a:endParaRPr/>
              </a:p>
            </p:txBody>
          </p:sp>
        </p:grpSp>
        <p:grpSp>
          <p:nvGrpSpPr>
            <p:cNvPr id="16" name="Group 16"/>
            <p:cNvGrpSpPr/>
            <p:nvPr/>
          </p:nvGrpSpPr>
          <p:grpSpPr>
            <a:xfrm>
              <a:off x="0" y="917519"/>
              <a:ext cx="17926584" cy="12024204"/>
              <a:chOff x="0" y="0"/>
              <a:chExt cx="3716617" cy="2492910"/>
            </a:xfrm>
          </p:grpSpPr>
          <p:sp>
            <p:nvSpPr>
              <p:cNvPr id="17" name="Freeform 17"/>
              <p:cNvSpPr/>
              <p:nvPr/>
            </p:nvSpPr>
            <p:spPr>
              <a:xfrm>
                <a:off x="0" y="0"/>
                <a:ext cx="3716617" cy="2492910"/>
              </a:xfrm>
              <a:custGeom>
                <a:avLst/>
                <a:gdLst/>
                <a:ahLst/>
                <a:cxnLst/>
                <a:rect l="l" t="t" r="r" b="b"/>
                <a:pathLst>
                  <a:path w="3716617" h="2492910">
                    <a:moveTo>
                      <a:pt x="31717" y="0"/>
                    </a:moveTo>
                    <a:lnTo>
                      <a:pt x="3684900" y="0"/>
                    </a:lnTo>
                    <a:cubicBezTo>
                      <a:pt x="3702417" y="0"/>
                      <a:pt x="3716617" y="14200"/>
                      <a:pt x="3716617" y="31717"/>
                    </a:cubicBezTo>
                    <a:lnTo>
                      <a:pt x="3716617" y="2461193"/>
                    </a:lnTo>
                    <a:cubicBezTo>
                      <a:pt x="3716617" y="2469605"/>
                      <a:pt x="3713275" y="2477672"/>
                      <a:pt x="3707327" y="2483620"/>
                    </a:cubicBezTo>
                    <a:cubicBezTo>
                      <a:pt x="3701379" y="2489568"/>
                      <a:pt x="3693312" y="2492910"/>
                      <a:pt x="3684900" y="2492910"/>
                    </a:cubicBezTo>
                    <a:lnTo>
                      <a:pt x="31717" y="2492910"/>
                    </a:lnTo>
                    <a:cubicBezTo>
                      <a:pt x="14200" y="2492910"/>
                      <a:pt x="0" y="2478710"/>
                      <a:pt x="0" y="2461193"/>
                    </a:cubicBezTo>
                    <a:lnTo>
                      <a:pt x="0" y="31717"/>
                    </a:lnTo>
                    <a:cubicBezTo>
                      <a:pt x="0" y="14200"/>
                      <a:pt x="14200" y="0"/>
                      <a:pt x="31717" y="0"/>
                    </a:cubicBezTo>
                    <a:close/>
                  </a:path>
                </a:pathLst>
              </a:custGeom>
              <a:solidFill>
                <a:srgbClr val="FFFFFF"/>
              </a:solidFill>
            </p:spPr>
          </p:sp>
          <p:sp>
            <p:nvSpPr>
              <p:cNvPr id="18" name="TextBox 18"/>
              <p:cNvSpPr txBox="1"/>
              <p:nvPr/>
            </p:nvSpPr>
            <p:spPr>
              <a:xfrm>
                <a:off x="0" y="-28575"/>
                <a:ext cx="3716617" cy="2521485"/>
              </a:xfrm>
              <a:prstGeom prst="rect">
                <a:avLst/>
              </a:prstGeom>
            </p:spPr>
            <p:txBody>
              <a:bodyPr lIns="47524" tIns="47524" rIns="47524" bIns="47524" rtlCol="0" anchor="ctr"/>
              <a:lstStyle/>
              <a:p>
                <a:pPr algn="ctr">
                  <a:lnSpc>
                    <a:spcPts val="2101"/>
                  </a:lnSpc>
                </a:pPr>
                <a:endParaRPr/>
              </a:p>
            </p:txBody>
          </p:sp>
        </p:grpSp>
        <p:sp>
          <p:nvSpPr>
            <p:cNvPr id="19" name="Freeform 19"/>
            <p:cNvSpPr/>
            <p:nvPr/>
          </p:nvSpPr>
          <p:spPr>
            <a:xfrm>
              <a:off x="480218" y="1607635"/>
              <a:ext cx="14269686" cy="10791450"/>
            </a:xfrm>
            <a:custGeom>
              <a:avLst/>
              <a:gdLst/>
              <a:ahLst/>
              <a:cxnLst/>
              <a:rect l="l" t="t" r="r" b="b"/>
              <a:pathLst>
                <a:path w="14269686" h="10791450">
                  <a:moveTo>
                    <a:pt x="0" y="0"/>
                  </a:moveTo>
                  <a:lnTo>
                    <a:pt x="14269686" y="0"/>
                  </a:lnTo>
                  <a:lnTo>
                    <a:pt x="14269686" y="10791450"/>
                  </a:lnTo>
                  <a:lnTo>
                    <a:pt x="0" y="10791450"/>
                  </a:lnTo>
                  <a:lnTo>
                    <a:pt x="0" y="0"/>
                  </a:lnTo>
                  <a:close/>
                </a:path>
              </a:pathLst>
            </a:custGeom>
            <a:blipFill>
              <a:blip r:embed="rId6"/>
              <a:stretch>
                <a:fillRect/>
              </a:stretch>
            </a:blipFill>
          </p:spPr>
        </p:sp>
        <p:sp>
          <p:nvSpPr>
            <p:cNvPr id="20" name="Freeform 20"/>
            <p:cNvSpPr/>
            <p:nvPr/>
          </p:nvSpPr>
          <p:spPr>
            <a:xfrm>
              <a:off x="14749904" y="1607635"/>
              <a:ext cx="2697863" cy="10791450"/>
            </a:xfrm>
            <a:custGeom>
              <a:avLst/>
              <a:gdLst/>
              <a:ahLst/>
              <a:cxnLst/>
              <a:rect l="l" t="t" r="r" b="b"/>
              <a:pathLst>
                <a:path w="2697863" h="10791450">
                  <a:moveTo>
                    <a:pt x="0" y="0"/>
                  </a:moveTo>
                  <a:lnTo>
                    <a:pt x="2697863" y="0"/>
                  </a:lnTo>
                  <a:lnTo>
                    <a:pt x="2697863" y="10791450"/>
                  </a:lnTo>
                  <a:lnTo>
                    <a:pt x="0" y="10791450"/>
                  </a:lnTo>
                  <a:lnTo>
                    <a:pt x="0" y="0"/>
                  </a:lnTo>
                  <a:close/>
                </a:path>
              </a:pathLst>
            </a:custGeom>
            <a:blipFill>
              <a:blip r:embed="rId7"/>
              <a:stretch>
                <a:fillRect/>
              </a:stretch>
            </a:blipFill>
          </p:spPr>
        </p:sp>
        <p:grpSp>
          <p:nvGrpSpPr>
            <p:cNvPr id="21" name="Group 21"/>
            <p:cNvGrpSpPr/>
            <p:nvPr/>
          </p:nvGrpSpPr>
          <p:grpSpPr>
            <a:xfrm>
              <a:off x="4328274" y="110079"/>
              <a:ext cx="9304503" cy="1406815"/>
              <a:chOff x="3573" y="22822"/>
              <a:chExt cx="1929050" cy="291667"/>
            </a:xfrm>
          </p:grpSpPr>
          <p:sp>
            <p:nvSpPr>
              <p:cNvPr id="22" name="Freeform 22"/>
              <p:cNvSpPr/>
              <p:nvPr/>
            </p:nvSpPr>
            <p:spPr>
              <a:xfrm>
                <a:off x="3573" y="22822"/>
                <a:ext cx="1929050" cy="291667"/>
              </a:xfrm>
              <a:custGeom>
                <a:avLst/>
                <a:gdLst/>
                <a:ahLst/>
                <a:cxnLst/>
                <a:rect l="l" t="t" r="r" b="b"/>
                <a:pathLst>
                  <a:path w="1929050" h="291667">
                    <a:moveTo>
                      <a:pt x="61107" y="0"/>
                    </a:moveTo>
                    <a:lnTo>
                      <a:pt x="1867943" y="0"/>
                    </a:lnTo>
                    <a:cubicBezTo>
                      <a:pt x="1884149" y="0"/>
                      <a:pt x="1899692" y="6438"/>
                      <a:pt x="1911152" y="17898"/>
                    </a:cubicBezTo>
                    <a:cubicBezTo>
                      <a:pt x="1922612" y="29358"/>
                      <a:pt x="1929050" y="44901"/>
                      <a:pt x="1929050" y="61107"/>
                    </a:cubicBezTo>
                    <a:lnTo>
                      <a:pt x="1929050" y="230560"/>
                    </a:lnTo>
                    <a:cubicBezTo>
                      <a:pt x="1929050" y="246766"/>
                      <a:pt x="1922612" y="262309"/>
                      <a:pt x="1911152" y="273769"/>
                    </a:cubicBezTo>
                    <a:cubicBezTo>
                      <a:pt x="1899692" y="285229"/>
                      <a:pt x="1884149" y="291667"/>
                      <a:pt x="1867943" y="291667"/>
                    </a:cubicBezTo>
                    <a:lnTo>
                      <a:pt x="61107" y="291667"/>
                    </a:lnTo>
                    <a:cubicBezTo>
                      <a:pt x="44901" y="291667"/>
                      <a:pt x="29358" y="285229"/>
                      <a:pt x="17898" y="273769"/>
                    </a:cubicBezTo>
                    <a:cubicBezTo>
                      <a:pt x="6438" y="262309"/>
                      <a:pt x="0" y="246766"/>
                      <a:pt x="0" y="230560"/>
                    </a:cubicBezTo>
                    <a:lnTo>
                      <a:pt x="0" y="61107"/>
                    </a:lnTo>
                    <a:cubicBezTo>
                      <a:pt x="0" y="44901"/>
                      <a:pt x="6438" y="29358"/>
                      <a:pt x="17898" y="17898"/>
                    </a:cubicBezTo>
                    <a:cubicBezTo>
                      <a:pt x="29358" y="6438"/>
                      <a:pt x="44901" y="0"/>
                      <a:pt x="61107"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23" name="TextBox 23"/>
              <p:cNvSpPr txBox="1"/>
              <p:nvPr/>
            </p:nvSpPr>
            <p:spPr>
              <a:xfrm>
                <a:off x="181303" y="22822"/>
                <a:ext cx="1583396" cy="268845"/>
              </a:xfrm>
              <a:prstGeom prst="rect">
                <a:avLst/>
              </a:prstGeom>
            </p:spPr>
            <p:txBody>
              <a:bodyPr lIns="47524" tIns="47524" rIns="47524" bIns="47524" rtlCol="0" anchor="ctr"/>
              <a:lstStyle/>
              <a:p>
                <a:pPr algn="ctr">
                  <a:lnSpc>
                    <a:spcPts val="5039"/>
                  </a:lnSpc>
                </a:pPr>
                <a:r>
                  <a:rPr lang="en-US" sz="3599" dirty="0" smtClean="0">
                    <a:solidFill>
                      <a:srgbClr val="372A28"/>
                    </a:solidFill>
                    <a:latin typeface="Funtastic"/>
                    <a:ea typeface="Funtastic"/>
                    <a:cs typeface="Funtastic"/>
                    <a:sym typeface="Funtastic"/>
                  </a:rPr>
                  <a:t>Wireframe</a:t>
                </a:r>
                <a:endParaRPr lang="en-US" sz="3599" dirty="0">
                  <a:solidFill>
                    <a:srgbClr val="372A28"/>
                  </a:solidFill>
                  <a:latin typeface="Funtastic"/>
                  <a:ea typeface="Funtastic"/>
                  <a:cs typeface="Funtastic"/>
                  <a:sym typeface="Funtastic"/>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2793" b="-86469"/>
            </a:stretch>
          </a:blipFill>
        </p:spPr>
      </p:sp>
      <p:grpSp>
        <p:nvGrpSpPr>
          <p:cNvPr id="3" name="Group 3"/>
          <p:cNvGrpSpPr/>
          <p:nvPr/>
        </p:nvGrpSpPr>
        <p:grpSpPr>
          <a:xfrm>
            <a:off x="-3596996" y="-705081"/>
            <a:ext cx="24998277" cy="13283491"/>
            <a:chOff x="0" y="0"/>
            <a:chExt cx="33331036" cy="17711321"/>
          </a:xfrm>
        </p:grpSpPr>
        <p:sp>
          <p:nvSpPr>
            <p:cNvPr id="4" name="Freeform 4"/>
            <p:cNvSpPr/>
            <p:nvPr/>
          </p:nvSpPr>
          <p:spPr>
            <a:xfrm rot="895313" flipH="1">
              <a:off x="23189483" y="77543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5" name="Freeform 5"/>
            <p:cNvSpPr/>
            <p:nvPr/>
          </p:nvSpPr>
          <p:spPr>
            <a:xfrm rot="895313" flipH="1">
              <a:off x="25745364" y="635616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6" name="Freeform 6"/>
            <p:cNvSpPr/>
            <p:nvPr/>
          </p:nvSpPr>
          <p:spPr>
            <a:xfrm rot="3427659" flipH="1">
              <a:off x="4434131" y="9840489"/>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7" name="Freeform 7"/>
            <p:cNvSpPr/>
            <p:nvPr/>
          </p:nvSpPr>
          <p:spPr>
            <a:xfrm rot="3427659" flipH="1">
              <a:off x="1144034" y="2780196"/>
              <a:ext cx="6869262" cy="6463894"/>
            </a:xfrm>
            <a:custGeom>
              <a:avLst/>
              <a:gdLst/>
              <a:ahLst/>
              <a:cxnLst/>
              <a:rect l="l" t="t" r="r" b="b"/>
              <a:pathLst>
                <a:path w="6869262" h="6463894">
                  <a:moveTo>
                    <a:pt x="6869263" y="0"/>
                  </a:moveTo>
                  <a:lnTo>
                    <a:pt x="0" y="0"/>
                  </a:lnTo>
                  <a:lnTo>
                    <a:pt x="0" y="6463894"/>
                  </a:lnTo>
                  <a:lnTo>
                    <a:pt x="6869263" y="6463894"/>
                  </a:lnTo>
                  <a:lnTo>
                    <a:pt x="6869263" y="0"/>
                  </a:lnTo>
                  <a:close/>
                </a:path>
              </a:pathLst>
            </a:custGeom>
            <a:blipFill>
              <a:blip r:embed="rId3"/>
              <a:stretch>
                <a:fillRect/>
              </a:stretch>
            </a:blipFill>
          </p:spPr>
        </p:sp>
        <p:sp>
          <p:nvSpPr>
            <p:cNvPr id="8" name="Freeform 8"/>
            <p:cNvSpPr/>
            <p:nvPr/>
          </p:nvSpPr>
          <p:spPr>
            <a:xfrm rot="1093626">
              <a:off x="6100788" y="10285933"/>
              <a:ext cx="2243743" cy="2361835"/>
            </a:xfrm>
            <a:custGeom>
              <a:avLst/>
              <a:gdLst/>
              <a:ahLst/>
              <a:cxnLst/>
              <a:rect l="l" t="t" r="r" b="b"/>
              <a:pathLst>
                <a:path w="2243743" h="2361835">
                  <a:moveTo>
                    <a:pt x="0" y="0"/>
                  </a:moveTo>
                  <a:lnTo>
                    <a:pt x="2243743" y="0"/>
                  </a:lnTo>
                  <a:lnTo>
                    <a:pt x="2243743" y="2361835"/>
                  </a:lnTo>
                  <a:lnTo>
                    <a:pt x="0" y="2361835"/>
                  </a:lnTo>
                  <a:lnTo>
                    <a:pt x="0" y="0"/>
                  </a:lnTo>
                  <a:close/>
                </a:path>
              </a:pathLst>
            </a:custGeom>
            <a:blipFill>
              <a:blip r:embed="rId4"/>
              <a:stretch>
                <a:fillRect/>
              </a:stretch>
            </a:blipFill>
          </p:spPr>
        </p:sp>
        <p:sp>
          <p:nvSpPr>
            <p:cNvPr id="9" name="Freeform 9"/>
            <p:cNvSpPr/>
            <p:nvPr/>
          </p:nvSpPr>
          <p:spPr>
            <a:xfrm rot="-5072115">
              <a:off x="2961119" y="2962428"/>
              <a:ext cx="4159648" cy="3119736"/>
            </a:xfrm>
            <a:custGeom>
              <a:avLst/>
              <a:gdLst/>
              <a:ahLst/>
              <a:cxnLst/>
              <a:rect l="l" t="t" r="r" b="b"/>
              <a:pathLst>
                <a:path w="4159648" h="3119736">
                  <a:moveTo>
                    <a:pt x="0" y="0"/>
                  </a:moveTo>
                  <a:lnTo>
                    <a:pt x="4159649" y="0"/>
                  </a:lnTo>
                  <a:lnTo>
                    <a:pt x="4159649" y="3119736"/>
                  </a:lnTo>
                  <a:lnTo>
                    <a:pt x="0" y="3119736"/>
                  </a:lnTo>
                  <a:lnTo>
                    <a:pt x="0" y="0"/>
                  </a:lnTo>
                  <a:close/>
                </a:path>
              </a:pathLst>
            </a:custGeom>
            <a:blipFill>
              <a:blip r:embed="rId5"/>
              <a:stretch>
                <a:fillRect/>
              </a:stretch>
            </a:blipFill>
          </p:spPr>
        </p:sp>
        <p:sp>
          <p:nvSpPr>
            <p:cNvPr id="10" name="Freeform 10"/>
            <p:cNvSpPr/>
            <p:nvPr/>
          </p:nvSpPr>
          <p:spPr>
            <a:xfrm>
              <a:off x="21621643" y="12519468"/>
              <a:ext cx="7081794" cy="3906437"/>
            </a:xfrm>
            <a:custGeom>
              <a:avLst/>
              <a:gdLst/>
              <a:ahLst/>
              <a:cxnLst/>
              <a:rect l="l" t="t" r="r" b="b"/>
              <a:pathLst>
                <a:path w="7081794" h="3906437">
                  <a:moveTo>
                    <a:pt x="0" y="0"/>
                  </a:moveTo>
                  <a:lnTo>
                    <a:pt x="7081794" y="0"/>
                  </a:lnTo>
                  <a:lnTo>
                    <a:pt x="7081794" y="3906437"/>
                  </a:lnTo>
                  <a:lnTo>
                    <a:pt x="0" y="3906437"/>
                  </a:lnTo>
                  <a:lnTo>
                    <a:pt x="0" y="0"/>
                  </a:lnTo>
                  <a:close/>
                </a:path>
              </a:pathLst>
            </a:custGeom>
            <a:blipFill>
              <a:blip r:embed="rId6"/>
              <a:stretch>
                <a:fillRect/>
              </a:stretch>
            </a:blipFill>
          </p:spPr>
        </p:sp>
        <p:sp>
          <p:nvSpPr>
            <p:cNvPr id="11" name="Freeform 11"/>
            <p:cNvSpPr/>
            <p:nvPr/>
          </p:nvSpPr>
          <p:spPr>
            <a:xfrm rot="1093626" flipH="1">
              <a:off x="25739615" y="5985849"/>
              <a:ext cx="1768998" cy="1862103"/>
            </a:xfrm>
            <a:custGeom>
              <a:avLst/>
              <a:gdLst/>
              <a:ahLst/>
              <a:cxnLst/>
              <a:rect l="l" t="t" r="r" b="b"/>
              <a:pathLst>
                <a:path w="1768998" h="1862103">
                  <a:moveTo>
                    <a:pt x="1768998" y="0"/>
                  </a:moveTo>
                  <a:lnTo>
                    <a:pt x="0" y="0"/>
                  </a:lnTo>
                  <a:lnTo>
                    <a:pt x="0" y="1862103"/>
                  </a:lnTo>
                  <a:lnTo>
                    <a:pt x="1768998" y="1862103"/>
                  </a:lnTo>
                  <a:lnTo>
                    <a:pt x="1768998" y="0"/>
                  </a:lnTo>
                  <a:close/>
                </a:path>
              </a:pathLst>
            </a:custGeom>
            <a:blipFill>
              <a:blip r:embed="rId4"/>
              <a:stretch>
                <a:fillRect/>
              </a:stretch>
            </a:blipFill>
          </p:spPr>
        </p:sp>
      </p:grpSp>
      <p:grpSp>
        <p:nvGrpSpPr>
          <p:cNvPr id="12" name="Group 12"/>
          <p:cNvGrpSpPr/>
          <p:nvPr/>
        </p:nvGrpSpPr>
        <p:grpSpPr>
          <a:xfrm>
            <a:off x="1964163" y="1999613"/>
            <a:ext cx="6682413" cy="1664024"/>
            <a:chOff x="0" y="0"/>
            <a:chExt cx="8909885" cy="2218699"/>
          </a:xfrm>
        </p:grpSpPr>
        <p:grpSp>
          <p:nvGrpSpPr>
            <p:cNvPr id="13" name="Group 13"/>
            <p:cNvGrpSpPr/>
            <p:nvPr/>
          </p:nvGrpSpPr>
          <p:grpSpPr>
            <a:xfrm>
              <a:off x="0" y="0"/>
              <a:ext cx="8909885" cy="2218699"/>
              <a:chOff x="0" y="0"/>
              <a:chExt cx="1830361" cy="455788"/>
            </a:xfrm>
          </p:grpSpPr>
          <p:sp>
            <p:nvSpPr>
              <p:cNvPr id="14" name="Freeform 14"/>
              <p:cNvSpPr/>
              <p:nvPr/>
            </p:nvSpPr>
            <p:spPr>
              <a:xfrm>
                <a:off x="0" y="0"/>
                <a:ext cx="1830361" cy="455788"/>
              </a:xfrm>
              <a:custGeom>
                <a:avLst/>
                <a:gdLst/>
                <a:ahLst/>
                <a:cxnLst/>
                <a:rect l="l" t="t" r="r" b="b"/>
                <a:pathLst>
                  <a:path w="1830361" h="455788">
                    <a:moveTo>
                      <a:pt x="38232" y="0"/>
                    </a:moveTo>
                    <a:lnTo>
                      <a:pt x="1792129" y="0"/>
                    </a:lnTo>
                    <a:cubicBezTo>
                      <a:pt x="1813244" y="0"/>
                      <a:pt x="1830361" y="17117"/>
                      <a:pt x="1830361" y="38232"/>
                    </a:cubicBezTo>
                    <a:lnTo>
                      <a:pt x="1830361" y="417556"/>
                    </a:lnTo>
                    <a:cubicBezTo>
                      <a:pt x="1830361" y="438671"/>
                      <a:pt x="1813244" y="455788"/>
                      <a:pt x="1792129" y="455788"/>
                    </a:cubicBezTo>
                    <a:lnTo>
                      <a:pt x="38232" y="455788"/>
                    </a:lnTo>
                    <a:cubicBezTo>
                      <a:pt x="17117" y="455788"/>
                      <a:pt x="0" y="438671"/>
                      <a:pt x="0" y="417556"/>
                    </a:cubicBezTo>
                    <a:lnTo>
                      <a:pt x="0" y="38232"/>
                    </a:lnTo>
                    <a:cubicBezTo>
                      <a:pt x="0" y="17117"/>
                      <a:pt x="17117" y="0"/>
                      <a:pt x="38232" y="0"/>
                    </a:cubicBezTo>
                    <a:close/>
                  </a:path>
                </a:pathLst>
              </a:custGeom>
              <a:solidFill>
                <a:srgbClr val="FFFFFF"/>
              </a:solidFill>
            </p:spPr>
          </p:sp>
          <p:sp>
            <p:nvSpPr>
              <p:cNvPr id="15" name="TextBox 15"/>
              <p:cNvSpPr txBox="1"/>
              <p:nvPr/>
            </p:nvSpPr>
            <p:spPr>
              <a:xfrm>
                <a:off x="0" y="-47625"/>
                <a:ext cx="1830361" cy="503413"/>
              </a:xfrm>
              <a:prstGeom prst="rect">
                <a:avLst/>
              </a:prstGeom>
            </p:spPr>
            <p:txBody>
              <a:bodyPr lIns="50800" tIns="50800" rIns="50800" bIns="50800" rtlCol="0" anchor="ctr"/>
              <a:lstStyle/>
              <a:p>
                <a:pPr algn="ctr">
                  <a:lnSpc>
                    <a:spcPts val="3079"/>
                  </a:lnSpc>
                </a:pPr>
                <a:endParaRPr/>
              </a:p>
            </p:txBody>
          </p:sp>
        </p:grpSp>
        <p:grpSp>
          <p:nvGrpSpPr>
            <p:cNvPr id="16" name="Group 16"/>
            <p:cNvGrpSpPr/>
            <p:nvPr/>
          </p:nvGrpSpPr>
          <p:grpSpPr>
            <a:xfrm>
              <a:off x="0" y="0"/>
              <a:ext cx="253254" cy="2218699"/>
              <a:chOff x="0" y="0"/>
              <a:chExt cx="52026" cy="455788"/>
            </a:xfrm>
          </p:grpSpPr>
          <p:sp>
            <p:nvSpPr>
              <p:cNvPr id="17" name="Freeform 17"/>
              <p:cNvSpPr/>
              <p:nvPr/>
            </p:nvSpPr>
            <p:spPr>
              <a:xfrm>
                <a:off x="0" y="0"/>
                <a:ext cx="52026" cy="455788"/>
              </a:xfrm>
              <a:custGeom>
                <a:avLst/>
                <a:gdLst/>
                <a:ahLst/>
                <a:cxnLst/>
                <a:rect l="l" t="t" r="r" b="b"/>
                <a:pathLst>
                  <a:path w="52026" h="455788">
                    <a:moveTo>
                      <a:pt x="26013" y="0"/>
                    </a:moveTo>
                    <a:lnTo>
                      <a:pt x="26013" y="0"/>
                    </a:lnTo>
                    <a:cubicBezTo>
                      <a:pt x="40380" y="0"/>
                      <a:pt x="52026" y="11646"/>
                      <a:pt x="52026" y="26013"/>
                    </a:cubicBezTo>
                    <a:lnTo>
                      <a:pt x="52026" y="429775"/>
                    </a:lnTo>
                    <a:cubicBezTo>
                      <a:pt x="52026" y="444142"/>
                      <a:pt x="40380" y="455788"/>
                      <a:pt x="26013" y="455788"/>
                    </a:cubicBezTo>
                    <a:lnTo>
                      <a:pt x="26013" y="455788"/>
                    </a:lnTo>
                    <a:cubicBezTo>
                      <a:pt x="19114" y="455788"/>
                      <a:pt x="12497" y="453048"/>
                      <a:pt x="7619" y="448169"/>
                    </a:cubicBezTo>
                    <a:cubicBezTo>
                      <a:pt x="2741" y="443291"/>
                      <a:pt x="0" y="436674"/>
                      <a:pt x="0" y="429775"/>
                    </a:cubicBezTo>
                    <a:lnTo>
                      <a:pt x="0" y="26013"/>
                    </a:lnTo>
                    <a:cubicBezTo>
                      <a:pt x="0" y="19114"/>
                      <a:pt x="2741" y="12497"/>
                      <a:pt x="7619" y="7619"/>
                    </a:cubicBezTo>
                    <a:cubicBezTo>
                      <a:pt x="12497" y="2741"/>
                      <a:pt x="19114" y="0"/>
                      <a:pt x="26013"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18" name="TextBox 18"/>
              <p:cNvSpPr txBox="1"/>
              <p:nvPr/>
            </p:nvSpPr>
            <p:spPr>
              <a:xfrm>
                <a:off x="0" y="-47625"/>
                <a:ext cx="52026" cy="503413"/>
              </a:xfrm>
              <a:prstGeom prst="rect">
                <a:avLst/>
              </a:prstGeom>
            </p:spPr>
            <p:txBody>
              <a:bodyPr lIns="50800" tIns="50800" rIns="50800" bIns="50800" rtlCol="0" anchor="ctr"/>
              <a:lstStyle/>
              <a:p>
                <a:pPr algn="ctr">
                  <a:lnSpc>
                    <a:spcPts val="3079"/>
                  </a:lnSpc>
                </a:pPr>
                <a:endParaRPr/>
              </a:p>
            </p:txBody>
          </p:sp>
        </p:grpSp>
      </p:grpSp>
      <p:grpSp>
        <p:nvGrpSpPr>
          <p:cNvPr id="19" name="Group 19"/>
          <p:cNvGrpSpPr/>
          <p:nvPr/>
        </p:nvGrpSpPr>
        <p:grpSpPr>
          <a:xfrm>
            <a:off x="371949" y="2127938"/>
            <a:ext cx="1294453" cy="1294453"/>
            <a:chOff x="0" y="0"/>
            <a:chExt cx="812800" cy="812800"/>
          </a:xfrm>
        </p:grpSpPr>
        <p:sp>
          <p:nvSpPr>
            <p:cNvPr id="20" name="Freeform 20"/>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22" name="TextBox 22"/>
          <p:cNvSpPr txBox="1"/>
          <p:nvPr/>
        </p:nvSpPr>
        <p:spPr>
          <a:xfrm>
            <a:off x="2368804" y="2114291"/>
            <a:ext cx="6065973" cy="131762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Tahap implementasi adalah proses merealisasikan sistem berdasarkan rancangan yang telah dibuat.</a:t>
            </a:r>
          </a:p>
        </p:txBody>
      </p:sp>
      <p:sp>
        <p:nvSpPr>
          <p:cNvPr id="23" name="TextBox 23"/>
          <p:cNvSpPr txBox="1"/>
          <p:nvPr/>
        </p:nvSpPr>
        <p:spPr>
          <a:xfrm>
            <a:off x="765373" y="2274564"/>
            <a:ext cx="512068"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O1</a:t>
            </a:r>
          </a:p>
        </p:txBody>
      </p:sp>
      <p:grpSp>
        <p:nvGrpSpPr>
          <p:cNvPr id="24" name="Group 24"/>
          <p:cNvGrpSpPr/>
          <p:nvPr/>
        </p:nvGrpSpPr>
        <p:grpSpPr>
          <a:xfrm>
            <a:off x="1964163" y="3900568"/>
            <a:ext cx="6682413" cy="1664024"/>
            <a:chOff x="0" y="0"/>
            <a:chExt cx="8909885" cy="2218699"/>
          </a:xfrm>
        </p:grpSpPr>
        <p:grpSp>
          <p:nvGrpSpPr>
            <p:cNvPr id="25" name="Group 25"/>
            <p:cNvGrpSpPr/>
            <p:nvPr/>
          </p:nvGrpSpPr>
          <p:grpSpPr>
            <a:xfrm>
              <a:off x="0" y="0"/>
              <a:ext cx="8909885" cy="2218699"/>
              <a:chOff x="0" y="0"/>
              <a:chExt cx="1830361" cy="455788"/>
            </a:xfrm>
          </p:grpSpPr>
          <p:sp>
            <p:nvSpPr>
              <p:cNvPr id="26" name="Freeform 26"/>
              <p:cNvSpPr/>
              <p:nvPr/>
            </p:nvSpPr>
            <p:spPr>
              <a:xfrm>
                <a:off x="0" y="0"/>
                <a:ext cx="1830361" cy="455788"/>
              </a:xfrm>
              <a:custGeom>
                <a:avLst/>
                <a:gdLst/>
                <a:ahLst/>
                <a:cxnLst/>
                <a:rect l="l" t="t" r="r" b="b"/>
                <a:pathLst>
                  <a:path w="1830361" h="455788">
                    <a:moveTo>
                      <a:pt x="38232" y="0"/>
                    </a:moveTo>
                    <a:lnTo>
                      <a:pt x="1792129" y="0"/>
                    </a:lnTo>
                    <a:cubicBezTo>
                      <a:pt x="1813244" y="0"/>
                      <a:pt x="1830361" y="17117"/>
                      <a:pt x="1830361" y="38232"/>
                    </a:cubicBezTo>
                    <a:lnTo>
                      <a:pt x="1830361" y="417556"/>
                    </a:lnTo>
                    <a:cubicBezTo>
                      <a:pt x="1830361" y="438671"/>
                      <a:pt x="1813244" y="455788"/>
                      <a:pt x="1792129" y="455788"/>
                    </a:cubicBezTo>
                    <a:lnTo>
                      <a:pt x="38232" y="455788"/>
                    </a:lnTo>
                    <a:cubicBezTo>
                      <a:pt x="17117" y="455788"/>
                      <a:pt x="0" y="438671"/>
                      <a:pt x="0" y="417556"/>
                    </a:cubicBezTo>
                    <a:lnTo>
                      <a:pt x="0" y="38232"/>
                    </a:lnTo>
                    <a:cubicBezTo>
                      <a:pt x="0" y="17117"/>
                      <a:pt x="17117" y="0"/>
                      <a:pt x="38232" y="0"/>
                    </a:cubicBezTo>
                    <a:close/>
                  </a:path>
                </a:pathLst>
              </a:custGeom>
              <a:solidFill>
                <a:srgbClr val="FFFFFF"/>
              </a:solidFill>
            </p:spPr>
          </p:sp>
          <p:sp>
            <p:nvSpPr>
              <p:cNvPr id="27" name="TextBox 27"/>
              <p:cNvSpPr txBox="1"/>
              <p:nvPr/>
            </p:nvSpPr>
            <p:spPr>
              <a:xfrm>
                <a:off x="0" y="-47625"/>
                <a:ext cx="1830361" cy="503413"/>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a:off x="0" y="0"/>
              <a:ext cx="253254" cy="2218699"/>
              <a:chOff x="0" y="0"/>
              <a:chExt cx="52026" cy="455788"/>
            </a:xfrm>
          </p:grpSpPr>
          <p:sp>
            <p:nvSpPr>
              <p:cNvPr id="29" name="Freeform 29"/>
              <p:cNvSpPr/>
              <p:nvPr/>
            </p:nvSpPr>
            <p:spPr>
              <a:xfrm>
                <a:off x="0" y="0"/>
                <a:ext cx="52026" cy="455788"/>
              </a:xfrm>
              <a:custGeom>
                <a:avLst/>
                <a:gdLst/>
                <a:ahLst/>
                <a:cxnLst/>
                <a:rect l="l" t="t" r="r" b="b"/>
                <a:pathLst>
                  <a:path w="52026" h="455788">
                    <a:moveTo>
                      <a:pt x="26013" y="0"/>
                    </a:moveTo>
                    <a:lnTo>
                      <a:pt x="26013" y="0"/>
                    </a:lnTo>
                    <a:cubicBezTo>
                      <a:pt x="40380" y="0"/>
                      <a:pt x="52026" y="11646"/>
                      <a:pt x="52026" y="26013"/>
                    </a:cubicBezTo>
                    <a:lnTo>
                      <a:pt x="52026" y="429775"/>
                    </a:lnTo>
                    <a:cubicBezTo>
                      <a:pt x="52026" y="444142"/>
                      <a:pt x="40380" y="455788"/>
                      <a:pt x="26013" y="455788"/>
                    </a:cubicBezTo>
                    <a:lnTo>
                      <a:pt x="26013" y="455788"/>
                    </a:lnTo>
                    <a:cubicBezTo>
                      <a:pt x="19114" y="455788"/>
                      <a:pt x="12497" y="453048"/>
                      <a:pt x="7619" y="448169"/>
                    </a:cubicBezTo>
                    <a:cubicBezTo>
                      <a:pt x="2741" y="443291"/>
                      <a:pt x="0" y="436674"/>
                      <a:pt x="0" y="429775"/>
                    </a:cubicBezTo>
                    <a:lnTo>
                      <a:pt x="0" y="26013"/>
                    </a:lnTo>
                    <a:cubicBezTo>
                      <a:pt x="0" y="19114"/>
                      <a:pt x="2741" y="12497"/>
                      <a:pt x="7619" y="7619"/>
                    </a:cubicBezTo>
                    <a:cubicBezTo>
                      <a:pt x="12497" y="2741"/>
                      <a:pt x="19114" y="0"/>
                      <a:pt x="26013"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30" name="TextBox 30"/>
              <p:cNvSpPr txBox="1"/>
              <p:nvPr/>
            </p:nvSpPr>
            <p:spPr>
              <a:xfrm>
                <a:off x="0" y="-47625"/>
                <a:ext cx="52026" cy="503413"/>
              </a:xfrm>
              <a:prstGeom prst="rect">
                <a:avLst/>
              </a:prstGeom>
            </p:spPr>
            <p:txBody>
              <a:bodyPr lIns="50800" tIns="50800" rIns="50800" bIns="50800" rtlCol="0" anchor="ctr"/>
              <a:lstStyle/>
              <a:p>
                <a:pPr algn="ctr">
                  <a:lnSpc>
                    <a:spcPts val="3079"/>
                  </a:lnSpc>
                </a:pPr>
                <a:endParaRPr/>
              </a:p>
            </p:txBody>
          </p:sp>
        </p:grpSp>
      </p:grpSp>
      <p:grpSp>
        <p:nvGrpSpPr>
          <p:cNvPr id="31" name="Group 31"/>
          <p:cNvGrpSpPr/>
          <p:nvPr/>
        </p:nvGrpSpPr>
        <p:grpSpPr>
          <a:xfrm>
            <a:off x="371949" y="4028893"/>
            <a:ext cx="1294453" cy="1294453"/>
            <a:chOff x="0" y="0"/>
            <a:chExt cx="812800" cy="812800"/>
          </a:xfrm>
        </p:grpSpPr>
        <p:sp>
          <p:nvSpPr>
            <p:cNvPr id="32" name="Freeform 32"/>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34" name="TextBox 34"/>
          <p:cNvSpPr txBox="1"/>
          <p:nvPr/>
        </p:nvSpPr>
        <p:spPr>
          <a:xfrm>
            <a:off x="2368804" y="4015246"/>
            <a:ext cx="6065973" cy="1317625"/>
          </a:xfrm>
          <a:prstGeom prst="rect">
            <a:avLst/>
          </a:prstGeom>
        </p:spPr>
        <p:txBody>
          <a:bodyPr lIns="0" tIns="0" rIns="0" bIns="0" rtlCol="0" anchor="t">
            <a:spAutoFit/>
          </a:bodyPr>
          <a:lstStyle/>
          <a:p>
            <a:pPr algn="l">
              <a:lnSpc>
                <a:spcPts val="3499"/>
              </a:lnSpc>
              <a:spcBef>
                <a:spcPct val="0"/>
              </a:spcBef>
            </a:pPr>
            <a:r>
              <a:rPr lang="en-US" sz="2499" spc="79">
                <a:solidFill>
                  <a:srgbClr val="1C32C7"/>
                </a:solidFill>
                <a:latin typeface="Poppins"/>
                <a:ea typeface="Poppins"/>
                <a:cs typeface="Poppins"/>
                <a:sym typeface="Poppins"/>
              </a:rPr>
              <a:t>Backend dikembangkan dengan menggunakan Python dan framework FastAPI.</a:t>
            </a:r>
          </a:p>
        </p:txBody>
      </p:sp>
      <p:sp>
        <p:nvSpPr>
          <p:cNvPr id="35" name="TextBox 35"/>
          <p:cNvSpPr txBox="1"/>
          <p:nvPr/>
        </p:nvSpPr>
        <p:spPr>
          <a:xfrm>
            <a:off x="721717" y="4175519"/>
            <a:ext cx="599380"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O2</a:t>
            </a:r>
          </a:p>
        </p:txBody>
      </p:sp>
      <p:grpSp>
        <p:nvGrpSpPr>
          <p:cNvPr id="36" name="Group 36"/>
          <p:cNvGrpSpPr/>
          <p:nvPr/>
        </p:nvGrpSpPr>
        <p:grpSpPr>
          <a:xfrm>
            <a:off x="1964163" y="5926542"/>
            <a:ext cx="6682413" cy="1664024"/>
            <a:chOff x="0" y="0"/>
            <a:chExt cx="8909885" cy="2218699"/>
          </a:xfrm>
        </p:grpSpPr>
        <p:grpSp>
          <p:nvGrpSpPr>
            <p:cNvPr id="37" name="Group 37"/>
            <p:cNvGrpSpPr/>
            <p:nvPr/>
          </p:nvGrpSpPr>
          <p:grpSpPr>
            <a:xfrm>
              <a:off x="0" y="0"/>
              <a:ext cx="8909885" cy="2218699"/>
              <a:chOff x="0" y="0"/>
              <a:chExt cx="1830361" cy="455788"/>
            </a:xfrm>
          </p:grpSpPr>
          <p:sp>
            <p:nvSpPr>
              <p:cNvPr id="38" name="Freeform 38"/>
              <p:cNvSpPr/>
              <p:nvPr/>
            </p:nvSpPr>
            <p:spPr>
              <a:xfrm>
                <a:off x="0" y="0"/>
                <a:ext cx="1830361" cy="455788"/>
              </a:xfrm>
              <a:custGeom>
                <a:avLst/>
                <a:gdLst/>
                <a:ahLst/>
                <a:cxnLst/>
                <a:rect l="l" t="t" r="r" b="b"/>
                <a:pathLst>
                  <a:path w="1830361" h="455788">
                    <a:moveTo>
                      <a:pt x="38232" y="0"/>
                    </a:moveTo>
                    <a:lnTo>
                      <a:pt x="1792129" y="0"/>
                    </a:lnTo>
                    <a:cubicBezTo>
                      <a:pt x="1813244" y="0"/>
                      <a:pt x="1830361" y="17117"/>
                      <a:pt x="1830361" y="38232"/>
                    </a:cubicBezTo>
                    <a:lnTo>
                      <a:pt x="1830361" y="417556"/>
                    </a:lnTo>
                    <a:cubicBezTo>
                      <a:pt x="1830361" y="438671"/>
                      <a:pt x="1813244" y="455788"/>
                      <a:pt x="1792129" y="455788"/>
                    </a:cubicBezTo>
                    <a:lnTo>
                      <a:pt x="38232" y="455788"/>
                    </a:lnTo>
                    <a:cubicBezTo>
                      <a:pt x="17117" y="455788"/>
                      <a:pt x="0" y="438671"/>
                      <a:pt x="0" y="417556"/>
                    </a:cubicBezTo>
                    <a:lnTo>
                      <a:pt x="0" y="38232"/>
                    </a:lnTo>
                    <a:cubicBezTo>
                      <a:pt x="0" y="17117"/>
                      <a:pt x="17117" y="0"/>
                      <a:pt x="38232" y="0"/>
                    </a:cubicBezTo>
                    <a:close/>
                  </a:path>
                </a:pathLst>
              </a:custGeom>
              <a:solidFill>
                <a:srgbClr val="FFFFFF"/>
              </a:solidFill>
            </p:spPr>
          </p:sp>
          <p:sp>
            <p:nvSpPr>
              <p:cNvPr id="39" name="TextBox 39"/>
              <p:cNvSpPr txBox="1"/>
              <p:nvPr/>
            </p:nvSpPr>
            <p:spPr>
              <a:xfrm>
                <a:off x="0" y="-47625"/>
                <a:ext cx="1830361" cy="503413"/>
              </a:xfrm>
              <a:prstGeom prst="rect">
                <a:avLst/>
              </a:prstGeom>
            </p:spPr>
            <p:txBody>
              <a:bodyPr lIns="50800" tIns="50800" rIns="50800" bIns="50800" rtlCol="0" anchor="ctr"/>
              <a:lstStyle/>
              <a:p>
                <a:pPr algn="ctr">
                  <a:lnSpc>
                    <a:spcPts val="3079"/>
                  </a:lnSpc>
                </a:pPr>
                <a:endParaRPr/>
              </a:p>
            </p:txBody>
          </p:sp>
        </p:grpSp>
        <p:grpSp>
          <p:nvGrpSpPr>
            <p:cNvPr id="40" name="Group 40"/>
            <p:cNvGrpSpPr/>
            <p:nvPr/>
          </p:nvGrpSpPr>
          <p:grpSpPr>
            <a:xfrm>
              <a:off x="0" y="0"/>
              <a:ext cx="253254" cy="2218699"/>
              <a:chOff x="0" y="0"/>
              <a:chExt cx="52026" cy="455788"/>
            </a:xfrm>
          </p:grpSpPr>
          <p:sp>
            <p:nvSpPr>
              <p:cNvPr id="41" name="Freeform 41"/>
              <p:cNvSpPr/>
              <p:nvPr/>
            </p:nvSpPr>
            <p:spPr>
              <a:xfrm>
                <a:off x="0" y="0"/>
                <a:ext cx="52026" cy="455788"/>
              </a:xfrm>
              <a:custGeom>
                <a:avLst/>
                <a:gdLst/>
                <a:ahLst/>
                <a:cxnLst/>
                <a:rect l="l" t="t" r="r" b="b"/>
                <a:pathLst>
                  <a:path w="52026" h="455788">
                    <a:moveTo>
                      <a:pt x="26013" y="0"/>
                    </a:moveTo>
                    <a:lnTo>
                      <a:pt x="26013" y="0"/>
                    </a:lnTo>
                    <a:cubicBezTo>
                      <a:pt x="40380" y="0"/>
                      <a:pt x="52026" y="11646"/>
                      <a:pt x="52026" y="26013"/>
                    </a:cubicBezTo>
                    <a:lnTo>
                      <a:pt x="52026" y="429775"/>
                    </a:lnTo>
                    <a:cubicBezTo>
                      <a:pt x="52026" y="444142"/>
                      <a:pt x="40380" y="455788"/>
                      <a:pt x="26013" y="455788"/>
                    </a:cubicBezTo>
                    <a:lnTo>
                      <a:pt x="26013" y="455788"/>
                    </a:lnTo>
                    <a:cubicBezTo>
                      <a:pt x="19114" y="455788"/>
                      <a:pt x="12497" y="453048"/>
                      <a:pt x="7619" y="448169"/>
                    </a:cubicBezTo>
                    <a:cubicBezTo>
                      <a:pt x="2741" y="443291"/>
                      <a:pt x="0" y="436674"/>
                      <a:pt x="0" y="429775"/>
                    </a:cubicBezTo>
                    <a:lnTo>
                      <a:pt x="0" y="26013"/>
                    </a:lnTo>
                    <a:cubicBezTo>
                      <a:pt x="0" y="19114"/>
                      <a:pt x="2741" y="12497"/>
                      <a:pt x="7619" y="7619"/>
                    </a:cubicBezTo>
                    <a:cubicBezTo>
                      <a:pt x="12497" y="2741"/>
                      <a:pt x="19114" y="0"/>
                      <a:pt x="26013"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42" name="TextBox 42"/>
              <p:cNvSpPr txBox="1"/>
              <p:nvPr/>
            </p:nvSpPr>
            <p:spPr>
              <a:xfrm>
                <a:off x="0" y="-47625"/>
                <a:ext cx="52026" cy="503413"/>
              </a:xfrm>
              <a:prstGeom prst="rect">
                <a:avLst/>
              </a:prstGeom>
            </p:spPr>
            <p:txBody>
              <a:bodyPr lIns="50800" tIns="50800" rIns="50800" bIns="50800" rtlCol="0" anchor="ctr"/>
              <a:lstStyle/>
              <a:p>
                <a:pPr algn="ctr">
                  <a:lnSpc>
                    <a:spcPts val="3079"/>
                  </a:lnSpc>
                </a:pPr>
                <a:endParaRPr/>
              </a:p>
            </p:txBody>
          </p:sp>
        </p:grpSp>
      </p:grpSp>
      <p:grpSp>
        <p:nvGrpSpPr>
          <p:cNvPr id="43" name="Group 43"/>
          <p:cNvGrpSpPr/>
          <p:nvPr/>
        </p:nvGrpSpPr>
        <p:grpSpPr>
          <a:xfrm>
            <a:off x="371949" y="6054868"/>
            <a:ext cx="1294453" cy="1294453"/>
            <a:chOff x="0" y="0"/>
            <a:chExt cx="812800" cy="812800"/>
          </a:xfrm>
        </p:grpSpPr>
        <p:sp>
          <p:nvSpPr>
            <p:cNvPr id="44" name="Freeform 44"/>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46" name="TextBox 46"/>
          <p:cNvSpPr txBox="1"/>
          <p:nvPr/>
        </p:nvSpPr>
        <p:spPr>
          <a:xfrm>
            <a:off x="2368804" y="6041220"/>
            <a:ext cx="6065973" cy="131762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Frontend menggunakan React.js dan CSS serta Databasenya menggunakan MYSQL</a:t>
            </a:r>
          </a:p>
        </p:txBody>
      </p:sp>
      <p:sp>
        <p:nvSpPr>
          <p:cNvPr id="47" name="TextBox 47"/>
          <p:cNvSpPr txBox="1"/>
          <p:nvPr/>
        </p:nvSpPr>
        <p:spPr>
          <a:xfrm>
            <a:off x="718393" y="6201493"/>
            <a:ext cx="606028"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O3</a:t>
            </a:r>
          </a:p>
        </p:txBody>
      </p:sp>
      <p:grpSp>
        <p:nvGrpSpPr>
          <p:cNvPr id="48" name="Group 48"/>
          <p:cNvGrpSpPr/>
          <p:nvPr/>
        </p:nvGrpSpPr>
        <p:grpSpPr>
          <a:xfrm>
            <a:off x="1964163" y="7828692"/>
            <a:ext cx="6682413" cy="1664024"/>
            <a:chOff x="0" y="0"/>
            <a:chExt cx="8909885" cy="2218699"/>
          </a:xfrm>
        </p:grpSpPr>
        <p:grpSp>
          <p:nvGrpSpPr>
            <p:cNvPr id="49" name="Group 49"/>
            <p:cNvGrpSpPr/>
            <p:nvPr/>
          </p:nvGrpSpPr>
          <p:grpSpPr>
            <a:xfrm>
              <a:off x="0" y="0"/>
              <a:ext cx="8909885" cy="2218699"/>
              <a:chOff x="0" y="0"/>
              <a:chExt cx="1830361" cy="455788"/>
            </a:xfrm>
          </p:grpSpPr>
          <p:sp>
            <p:nvSpPr>
              <p:cNvPr id="50" name="Freeform 50"/>
              <p:cNvSpPr/>
              <p:nvPr/>
            </p:nvSpPr>
            <p:spPr>
              <a:xfrm>
                <a:off x="0" y="0"/>
                <a:ext cx="1830361" cy="455788"/>
              </a:xfrm>
              <a:custGeom>
                <a:avLst/>
                <a:gdLst/>
                <a:ahLst/>
                <a:cxnLst/>
                <a:rect l="l" t="t" r="r" b="b"/>
                <a:pathLst>
                  <a:path w="1830361" h="455788">
                    <a:moveTo>
                      <a:pt x="38232" y="0"/>
                    </a:moveTo>
                    <a:lnTo>
                      <a:pt x="1792129" y="0"/>
                    </a:lnTo>
                    <a:cubicBezTo>
                      <a:pt x="1813244" y="0"/>
                      <a:pt x="1830361" y="17117"/>
                      <a:pt x="1830361" y="38232"/>
                    </a:cubicBezTo>
                    <a:lnTo>
                      <a:pt x="1830361" y="417556"/>
                    </a:lnTo>
                    <a:cubicBezTo>
                      <a:pt x="1830361" y="438671"/>
                      <a:pt x="1813244" y="455788"/>
                      <a:pt x="1792129" y="455788"/>
                    </a:cubicBezTo>
                    <a:lnTo>
                      <a:pt x="38232" y="455788"/>
                    </a:lnTo>
                    <a:cubicBezTo>
                      <a:pt x="17117" y="455788"/>
                      <a:pt x="0" y="438671"/>
                      <a:pt x="0" y="417556"/>
                    </a:cubicBezTo>
                    <a:lnTo>
                      <a:pt x="0" y="38232"/>
                    </a:lnTo>
                    <a:cubicBezTo>
                      <a:pt x="0" y="17117"/>
                      <a:pt x="17117" y="0"/>
                      <a:pt x="38232" y="0"/>
                    </a:cubicBezTo>
                    <a:close/>
                  </a:path>
                </a:pathLst>
              </a:custGeom>
              <a:solidFill>
                <a:srgbClr val="FFFFFF"/>
              </a:solidFill>
            </p:spPr>
          </p:sp>
          <p:sp>
            <p:nvSpPr>
              <p:cNvPr id="51" name="TextBox 51"/>
              <p:cNvSpPr txBox="1"/>
              <p:nvPr/>
            </p:nvSpPr>
            <p:spPr>
              <a:xfrm>
                <a:off x="0" y="-47625"/>
                <a:ext cx="1830361" cy="503413"/>
              </a:xfrm>
              <a:prstGeom prst="rect">
                <a:avLst/>
              </a:prstGeom>
            </p:spPr>
            <p:txBody>
              <a:bodyPr lIns="50800" tIns="50800" rIns="50800" bIns="50800" rtlCol="0" anchor="ctr"/>
              <a:lstStyle/>
              <a:p>
                <a:pPr algn="ctr">
                  <a:lnSpc>
                    <a:spcPts val="3079"/>
                  </a:lnSpc>
                </a:pPr>
                <a:endParaRPr/>
              </a:p>
            </p:txBody>
          </p:sp>
        </p:grpSp>
        <p:grpSp>
          <p:nvGrpSpPr>
            <p:cNvPr id="52" name="Group 52"/>
            <p:cNvGrpSpPr/>
            <p:nvPr/>
          </p:nvGrpSpPr>
          <p:grpSpPr>
            <a:xfrm>
              <a:off x="0" y="0"/>
              <a:ext cx="253254" cy="2218699"/>
              <a:chOff x="0" y="0"/>
              <a:chExt cx="52026" cy="455788"/>
            </a:xfrm>
          </p:grpSpPr>
          <p:sp>
            <p:nvSpPr>
              <p:cNvPr id="53" name="Freeform 53"/>
              <p:cNvSpPr/>
              <p:nvPr/>
            </p:nvSpPr>
            <p:spPr>
              <a:xfrm>
                <a:off x="0" y="0"/>
                <a:ext cx="52026" cy="455788"/>
              </a:xfrm>
              <a:custGeom>
                <a:avLst/>
                <a:gdLst/>
                <a:ahLst/>
                <a:cxnLst/>
                <a:rect l="l" t="t" r="r" b="b"/>
                <a:pathLst>
                  <a:path w="52026" h="455788">
                    <a:moveTo>
                      <a:pt x="26013" y="0"/>
                    </a:moveTo>
                    <a:lnTo>
                      <a:pt x="26013" y="0"/>
                    </a:lnTo>
                    <a:cubicBezTo>
                      <a:pt x="40380" y="0"/>
                      <a:pt x="52026" y="11646"/>
                      <a:pt x="52026" y="26013"/>
                    </a:cubicBezTo>
                    <a:lnTo>
                      <a:pt x="52026" y="429775"/>
                    </a:lnTo>
                    <a:cubicBezTo>
                      <a:pt x="52026" y="444142"/>
                      <a:pt x="40380" y="455788"/>
                      <a:pt x="26013" y="455788"/>
                    </a:cubicBezTo>
                    <a:lnTo>
                      <a:pt x="26013" y="455788"/>
                    </a:lnTo>
                    <a:cubicBezTo>
                      <a:pt x="19114" y="455788"/>
                      <a:pt x="12497" y="453048"/>
                      <a:pt x="7619" y="448169"/>
                    </a:cubicBezTo>
                    <a:cubicBezTo>
                      <a:pt x="2741" y="443291"/>
                      <a:pt x="0" y="436674"/>
                      <a:pt x="0" y="429775"/>
                    </a:cubicBezTo>
                    <a:lnTo>
                      <a:pt x="0" y="26013"/>
                    </a:lnTo>
                    <a:cubicBezTo>
                      <a:pt x="0" y="19114"/>
                      <a:pt x="2741" y="12497"/>
                      <a:pt x="7619" y="7619"/>
                    </a:cubicBezTo>
                    <a:cubicBezTo>
                      <a:pt x="12497" y="2741"/>
                      <a:pt x="19114" y="0"/>
                      <a:pt x="26013"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54" name="TextBox 54"/>
              <p:cNvSpPr txBox="1"/>
              <p:nvPr/>
            </p:nvSpPr>
            <p:spPr>
              <a:xfrm>
                <a:off x="0" y="-47625"/>
                <a:ext cx="52026" cy="503413"/>
              </a:xfrm>
              <a:prstGeom prst="rect">
                <a:avLst/>
              </a:prstGeom>
            </p:spPr>
            <p:txBody>
              <a:bodyPr lIns="50800" tIns="50800" rIns="50800" bIns="50800" rtlCol="0" anchor="ctr"/>
              <a:lstStyle/>
              <a:p>
                <a:pPr algn="ctr">
                  <a:lnSpc>
                    <a:spcPts val="3079"/>
                  </a:lnSpc>
                </a:pPr>
                <a:endParaRPr/>
              </a:p>
            </p:txBody>
          </p:sp>
        </p:grpSp>
      </p:grpSp>
      <p:grpSp>
        <p:nvGrpSpPr>
          <p:cNvPr id="55" name="Group 55"/>
          <p:cNvGrpSpPr/>
          <p:nvPr/>
        </p:nvGrpSpPr>
        <p:grpSpPr>
          <a:xfrm>
            <a:off x="371949" y="7957017"/>
            <a:ext cx="1294453" cy="1294453"/>
            <a:chOff x="0" y="0"/>
            <a:chExt cx="812800" cy="812800"/>
          </a:xfrm>
        </p:grpSpPr>
        <p:sp>
          <p:nvSpPr>
            <p:cNvPr id="56" name="Freeform 56"/>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57" name="TextBox 57"/>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58" name="TextBox 58"/>
          <p:cNvSpPr txBox="1"/>
          <p:nvPr/>
        </p:nvSpPr>
        <p:spPr>
          <a:xfrm>
            <a:off x="2368804" y="7943370"/>
            <a:ext cx="6065973" cy="131762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Klasterisasi data pengeluaran dilakukan di Google Colab dengan algoritma K-Means</a:t>
            </a:r>
          </a:p>
        </p:txBody>
      </p:sp>
      <p:sp>
        <p:nvSpPr>
          <p:cNvPr id="59" name="TextBox 59"/>
          <p:cNvSpPr txBox="1"/>
          <p:nvPr/>
        </p:nvSpPr>
        <p:spPr>
          <a:xfrm>
            <a:off x="496142" y="8286772"/>
            <a:ext cx="1003992" cy="718145"/>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93737"/>
                </a:solidFill>
                <a:latin typeface="Funtastic"/>
                <a:ea typeface="Funtastic"/>
                <a:cs typeface="Funtastic"/>
                <a:sym typeface="Funtastic"/>
              </a:rPr>
              <a:t>O4</a:t>
            </a:r>
          </a:p>
        </p:txBody>
      </p:sp>
      <p:grpSp>
        <p:nvGrpSpPr>
          <p:cNvPr id="60" name="Group 60"/>
          <p:cNvGrpSpPr/>
          <p:nvPr/>
        </p:nvGrpSpPr>
        <p:grpSpPr>
          <a:xfrm>
            <a:off x="9532402" y="2031623"/>
            <a:ext cx="8303203" cy="2675773"/>
            <a:chOff x="0" y="0"/>
            <a:chExt cx="11070937" cy="3567698"/>
          </a:xfrm>
        </p:grpSpPr>
        <p:grpSp>
          <p:nvGrpSpPr>
            <p:cNvPr id="61" name="Group 61"/>
            <p:cNvGrpSpPr/>
            <p:nvPr/>
          </p:nvGrpSpPr>
          <p:grpSpPr>
            <a:xfrm>
              <a:off x="0" y="0"/>
              <a:ext cx="11070937" cy="3567698"/>
              <a:chOff x="0" y="0"/>
              <a:chExt cx="2274307" cy="732914"/>
            </a:xfrm>
          </p:grpSpPr>
          <p:sp>
            <p:nvSpPr>
              <p:cNvPr id="62" name="Freeform 62"/>
              <p:cNvSpPr/>
              <p:nvPr/>
            </p:nvSpPr>
            <p:spPr>
              <a:xfrm>
                <a:off x="0" y="0"/>
                <a:ext cx="2274307" cy="732914"/>
              </a:xfrm>
              <a:custGeom>
                <a:avLst/>
                <a:gdLst/>
                <a:ahLst/>
                <a:cxnLst/>
                <a:rect l="l" t="t" r="r" b="b"/>
                <a:pathLst>
                  <a:path w="2274307" h="732914">
                    <a:moveTo>
                      <a:pt x="30769" y="0"/>
                    </a:moveTo>
                    <a:lnTo>
                      <a:pt x="2243538" y="0"/>
                    </a:lnTo>
                    <a:cubicBezTo>
                      <a:pt x="2251698" y="0"/>
                      <a:pt x="2259525" y="3242"/>
                      <a:pt x="2265295" y="9012"/>
                    </a:cubicBezTo>
                    <a:cubicBezTo>
                      <a:pt x="2271065" y="14782"/>
                      <a:pt x="2274307" y="22609"/>
                      <a:pt x="2274307" y="30769"/>
                    </a:cubicBezTo>
                    <a:lnTo>
                      <a:pt x="2274307" y="702144"/>
                    </a:lnTo>
                    <a:cubicBezTo>
                      <a:pt x="2274307" y="710305"/>
                      <a:pt x="2271065" y="718131"/>
                      <a:pt x="2265295" y="723902"/>
                    </a:cubicBezTo>
                    <a:cubicBezTo>
                      <a:pt x="2259525" y="729672"/>
                      <a:pt x="2251698" y="732914"/>
                      <a:pt x="2243538" y="732914"/>
                    </a:cubicBezTo>
                    <a:lnTo>
                      <a:pt x="30769" y="732914"/>
                    </a:lnTo>
                    <a:cubicBezTo>
                      <a:pt x="22609" y="732914"/>
                      <a:pt x="14782" y="729672"/>
                      <a:pt x="9012" y="723902"/>
                    </a:cubicBezTo>
                    <a:cubicBezTo>
                      <a:pt x="3242" y="718131"/>
                      <a:pt x="0" y="710305"/>
                      <a:pt x="0" y="702144"/>
                    </a:cubicBezTo>
                    <a:lnTo>
                      <a:pt x="0" y="30769"/>
                    </a:lnTo>
                    <a:cubicBezTo>
                      <a:pt x="0" y="22609"/>
                      <a:pt x="3242" y="14782"/>
                      <a:pt x="9012" y="9012"/>
                    </a:cubicBezTo>
                    <a:cubicBezTo>
                      <a:pt x="14782" y="3242"/>
                      <a:pt x="22609" y="0"/>
                      <a:pt x="30769" y="0"/>
                    </a:cubicBezTo>
                    <a:close/>
                  </a:path>
                </a:pathLst>
              </a:custGeom>
              <a:solidFill>
                <a:srgbClr val="FFFFFF"/>
              </a:solidFill>
            </p:spPr>
          </p:sp>
          <p:sp>
            <p:nvSpPr>
              <p:cNvPr id="63" name="TextBox 63"/>
              <p:cNvSpPr txBox="1"/>
              <p:nvPr/>
            </p:nvSpPr>
            <p:spPr>
              <a:xfrm>
                <a:off x="0" y="-47625"/>
                <a:ext cx="2274307" cy="780539"/>
              </a:xfrm>
              <a:prstGeom prst="rect">
                <a:avLst/>
              </a:prstGeom>
            </p:spPr>
            <p:txBody>
              <a:bodyPr lIns="50800" tIns="50800" rIns="50800" bIns="50800" rtlCol="0" anchor="ctr"/>
              <a:lstStyle/>
              <a:p>
                <a:pPr algn="ctr">
                  <a:lnSpc>
                    <a:spcPts val="3079"/>
                  </a:lnSpc>
                </a:pPr>
                <a:endParaRPr/>
              </a:p>
            </p:txBody>
          </p:sp>
        </p:grpSp>
        <p:grpSp>
          <p:nvGrpSpPr>
            <p:cNvPr id="64" name="Group 64"/>
            <p:cNvGrpSpPr/>
            <p:nvPr/>
          </p:nvGrpSpPr>
          <p:grpSpPr>
            <a:xfrm>
              <a:off x="0" y="0"/>
              <a:ext cx="314680" cy="3567698"/>
              <a:chOff x="0" y="0"/>
              <a:chExt cx="64645" cy="732914"/>
            </a:xfrm>
          </p:grpSpPr>
          <p:sp>
            <p:nvSpPr>
              <p:cNvPr id="65" name="Freeform 65"/>
              <p:cNvSpPr/>
              <p:nvPr/>
            </p:nvSpPr>
            <p:spPr>
              <a:xfrm>
                <a:off x="0" y="0"/>
                <a:ext cx="64645" cy="732914"/>
              </a:xfrm>
              <a:custGeom>
                <a:avLst/>
                <a:gdLst/>
                <a:ahLst/>
                <a:cxnLst/>
                <a:rect l="l" t="t" r="r" b="b"/>
                <a:pathLst>
                  <a:path w="64645" h="732914">
                    <a:moveTo>
                      <a:pt x="32322" y="0"/>
                    </a:moveTo>
                    <a:lnTo>
                      <a:pt x="32322" y="0"/>
                    </a:lnTo>
                    <a:cubicBezTo>
                      <a:pt x="40895" y="0"/>
                      <a:pt x="49116" y="3405"/>
                      <a:pt x="55178" y="9467"/>
                    </a:cubicBezTo>
                    <a:cubicBezTo>
                      <a:pt x="61239" y="15529"/>
                      <a:pt x="64645" y="23750"/>
                      <a:pt x="64645" y="32322"/>
                    </a:cubicBezTo>
                    <a:lnTo>
                      <a:pt x="64645" y="700591"/>
                    </a:lnTo>
                    <a:cubicBezTo>
                      <a:pt x="64645" y="718442"/>
                      <a:pt x="50174" y="732914"/>
                      <a:pt x="32322" y="732914"/>
                    </a:cubicBezTo>
                    <a:lnTo>
                      <a:pt x="32322" y="732914"/>
                    </a:lnTo>
                    <a:cubicBezTo>
                      <a:pt x="14471" y="732914"/>
                      <a:pt x="0" y="718442"/>
                      <a:pt x="0" y="700591"/>
                    </a:cubicBezTo>
                    <a:lnTo>
                      <a:pt x="0" y="32322"/>
                    </a:lnTo>
                    <a:cubicBezTo>
                      <a:pt x="0" y="14471"/>
                      <a:pt x="14471" y="0"/>
                      <a:pt x="32322"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66" name="TextBox 66"/>
              <p:cNvSpPr txBox="1"/>
              <p:nvPr/>
            </p:nvSpPr>
            <p:spPr>
              <a:xfrm>
                <a:off x="0" y="-47625"/>
                <a:ext cx="64645" cy="780539"/>
              </a:xfrm>
              <a:prstGeom prst="rect">
                <a:avLst/>
              </a:prstGeom>
            </p:spPr>
            <p:txBody>
              <a:bodyPr lIns="50800" tIns="50800" rIns="50800" bIns="50800" rtlCol="0" anchor="ctr"/>
              <a:lstStyle/>
              <a:p>
                <a:pPr algn="ctr">
                  <a:lnSpc>
                    <a:spcPts val="3079"/>
                  </a:lnSpc>
                </a:pPr>
                <a:endParaRPr/>
              </a:p>
            </p:txBody>
          </p:sp>
        </p:grpSp>
      </p:grpSp>
      <p:sp>
        <p:nvSpPr>
          <p:cNvPr id="67" name="TextBox 67"/>
          <p:cNvSpPr txBox="1"/>
          <p:nvPr/>
        </p:nvSpPr>
        <p:spPr>
          <a:xfrm>
            <a:off x="9961027" y="2191468"/>
            <a:ext cx="7564973" cy="219392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Pengujian adalah proses untuk memastikan bahwa sistem yang dikembangkan bekerja dengan baik, memenuhi kebutuhan pengguna, dan menghasilkan output yang akurat serta dapat diandalkan.</a:t>
            </a:r>
          </a:p>
        </p:txBody>
      </p:sp>
      <p:grpSp>
        <p:nvGrpSpPr>
          <p:cNvPr id="68" name="Group 68"/>
          <p:cNvGrpSpPr/>
          <p:nvPr/>
        </p:nvGrpSpPr>
        <p:grpSpPr>
          <a:xfrm>
            <a:off x="9532402" y="6575696"/>
            <a:ext cx="8303203" cy="3168864"/>
            <a:chOff x="0" y="0"/>
            <a:chExt cx="11070937" cy="4225151"/>
          </a:xfrm>
        </p:grpSpPr>
        <p:grpSp>
          <p:nvGrpSpPr>
            <p:cNvPr id="69" name="Group 69"/>
            <p:cNvGrpSpPr/>
            <p:nvPr/>
          </p:nvGrpSpPr>
          <p:grpSpPr>
            <a:xfrm>
              <a:off x="0" y="0"/>
              <a:ext cx="11070937" cy="4225151"/>
              <a:chOff x="0" y="0"/>
              <a:chExt cx="2274307" cy="867975"/>
            </a:xfrm>
          </p:grpSpPr>
          <p:sp>
            <p:nvSpPr>
              <p:cNvPr id="70" name="Freeform 70"/>
              <p:cNvSpPr/>
              <p:nvPr/>
            </p:nvSpPr>
            <p:spPr>
              <a:xfrm>
                <a:off x="0" y="0"/>
                <a:ext cx="2274307" cy="867975"/>
              </a:xfrm>
              <a:custGeom>
                <a:avLst/>
                <a:gdLst/>
                <a:ahLst/>
                <a:cxnLst/>
                <a:rect l="l" t="t" r="r" b="b"/>
                <a:pathLst>
                  <a:path w="2274307" h="867975">
                    <a:moveTo>
                      <a:pt x="30769" y="0"/>
                    </a:moveTo>
                    <a:lnTo>
                      <a:pt x="2243538" y="0"/>
                    </a:lnTo>
                    <a:cubicBezTo>
                      <a:pt x="2251698" y="0"/>
                      <a:pt x="2259525" y="3242"/>
                      <a:pt x="2265295" y="9012"/>
                    </a:cubicBezTo>
                    <a:cubicBezTo>
                      <a:pt x="2271065" y="14782"/>
                      <a:pt x="2274307" y="22609"/>
                      <a:pt x="2274307" y="30769"/>
                    </a:cubicBezTo>
                    <a:lnTo>
                      <a:pt x="2274307" y="837205"/>
                    </a:lnTo>
                    <a:cubicBezTo>
                      <a:pt x="2274307" y="845366"/>
                      <a:pt x="2271065" y="853192"/>
                      <a:pt x="2265295" y="858962"/>
                    </a:cubicBezTo>
                    <a:cubicBezTo>
                      <a:pt x="2259525" y="864733"/>
                      <a:pt x="2251698" y="867975"/>
                      <a:pt x="2243538" y="867975"/>
                    </a:cubicBezTo>
                    <a:lnTo>
                      <a:pt x="30769" y="867975"/>
                    </a:lnTo>
                    <a:cubicBezTo>
                      <a:pt x="22609" y="867975"/>
                      <a:pt x="14782" y="864733"/>
                      <a:pt x="9012" y="858962"/>
                    </a:cubicBezTo>
                    <a:cubicBezTo>
                      <a:pt x="3242" y="853192"/>
                      <a:pt x="0" y="845366"/>
                      <a:pt x="0" y="837205"/>
                    </a:cubicBezTo>
                    <a:lnTo>
                      <a:pt x="0" y="30769"/>
                    </a:lnTo>
                    <a:cubicBezTo>
                      <a:pt x="0" y="22609"/>
                      <a:pt x="3242" y="14782"/>
                      <a:pt x="9012" y="9012"/>
                    </a:cubicBezTo>
                    <a:cubicBezTo>
                      <a:pt x="14782" y="3242"/>
                      <a:pt x="22609" y="0"/>
                      <a:pt x="30769" y="0"/>
                    </a:cubicBezTo>
                    <a:close/>
                  </a:path>
                </a:pathLst>
              </a:custGeom>
              <a:solidFill>
                <a:srgbClr val="FFFFFF"/>
              </a:solidFill>
            </p:spPr>
          </p:sp>
          <p:sp>
            <p:nvSpPr>
              <p:cNvPr id="71" name="TextBox 71"/>
              <p:cNvSpPr txBox="1"/>
              <p:nvPr/>
            </p:nvSpPr>
            <p:spPr>
              <a:xfrm>
                <a:off x="0" y="-47625"/>
                <a:ext cx="2274307" cy="915600"/>
              </a:xfrm>
              <a:prstGeom prst="rect">
                <a:avLst/>
              </a:prstGeom>
            </p:spPr>
            <p:txBody>
              <a:bodyPr lIns="50800" tIns="50800" rIns="50800" bIns="50800" rtlCol="0" anchor="ctr"/>
              <a:lstStyle/>
              <a:p>
                <a:pPr algn="ctr">
                  <a:lnSpc>
                    <a:spcPts val="3079"/>
                  </a:lnSpc>
                </a:pPr>
                <a:endParaRPr/>
              </a:p>
            </p:txBody>
          </p:sp>
        </p:grpSp>
        <p:grpSp>
          <p:nvGrpSpPr>
            <p:cNvPr id="72" name="Group 72"/>
            <p:cNvGrpSpPr/>
            <p:nvPr/>
          </p:nvGrpSpPr>
          <p:grpSpPr>
            <a:xfrm>
              <a:off x="0" y="0"/>
              <a:ext cx="314680" cy="4225151"/>
              <a:chOff x="0" y="0"/>
              <a:chExt cx="64645" cy="867975"/>
            </a:xfrm>
          </p:grpSpPr>
          <p:sp>
            <p:nvSpPr>
              <p:cNvPr id="73" name="Freeform 73"/>
              <p:cNvSpPr/>
              <p:nvPr/>
            </p:nvSpPr>
            <p:spPr>
              <a:xfrm>
                <a:off x="0" y="0"/>
                <a:ext cx="64645" cy="867975"/>
              </a:xfrm>
              <a:custGeom>
                <a:avLst/>
                <a:gdLst/>
                <a:ahLst/>
                <a:cxnLst/>
                <a:rect l="l" t="t" r="r" b="b"/>
                <a:pathLst>
                  <a:path w="64645" h="867975">
                    <a:moveTo>
                      <a:pt x="32322" y="0"/>
                    </a:moveTo>
                    <a:lnTo>
                      <a:pt x="32322" y="0"/>
                    </a:lnTo>
                    <a:cubicBezTo>
                      <a:pt x="40895" y="0"/>
                      <a:pt x="49116" y="3405"/>
                      <a:pt x="55178" y="9467"/>
                    </a:cubicBezTo>
                    <a:cubicBezTo>
                      <a:pt x="61239" y="15529"/>
                      <a:pt x="64645" y="23750"/>
                      <a:pt x="64645" y="32322"/>
                    </a:cubicBezTo>
                    <a:lnTo>
                      <a:pt x="64645" y="835652"/>
                    </a:lnTo>
                    <a:cubicBezTo>
                      <a:pt x="64645" y="853503"/>
                      <a:pt x="50174" y="867975"/>
                      <a:pt x="32322" y="867975"/>
                    </a:cubicBezTo>
                    <a:lnTo>
                      <a:pt x="32322" y="867975"/>
                    </a:lnTo>
                    <a:cubicBezTo>
                      <a:pt x="14471" y="867975"/>
                      <a:pt x="0" y="853503"/>
                      <a:pt x="0" y="835652"/>
                    </a:cubicBezTo>
                    <a:lnTo>
                      <a:pt x="0" y="32322"/>
                    </a:lnTo>
                    <a:cubicBezTo>
                      <a:pt x="0" y="14471"/>
                      <a:pt x="14471" y="0"/>
                      <a:pt x="32322"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74" name="TextBox 74"/>
              <p:cNvSpPr txBox="1"/>
              <p:nvPr/>
            </p:nvSpPr>
            <p:spPr>
              <a:xfrm>
                <a:off x="0" y="-47625"/>
                <a:ext cx="64645" cy="915600"/>
              </a:xfrm>
              <a:prstGeom prst="rect">
                <a:avLst/>
              </a:prstGeom>
            </p:spPr>
            <p:txBody>
              <a:bodyPr lIns="50800" tIns="50800" rIns="50800" bIns="50800" rtlCol="0" anchor="ctr"/>
              <a:lstStyle/>
              <a:p>
                <a:pPr algn="ctr">
                  <a:lnSpc>
                    <a:spcPts val="3079"/>
                  </a:lnSpc>
                </a:pPr>
                <a:endParaRPr/>
              </a:p>
            </p:txBody>
          </p:sp>
        </p:grpSp>
      </p:grpSp>
      <p:sp>
        <p:nvSpPr>
          <p:cNvPr id="75" name="TextBox 75"/>
          <p:cNvSpPr txBox="1"/>
          <p:nvPr/>
        </p:nvSpPr>
        <p:spPr>
          <a:xfrm>
            <a:off x="9961027" y="6735542"/>
            <a:ext cx="7564973" cy="263207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Tahap pemeliharaan dilakukan setelah sistem digunakan secara resmi. Pada tahap ini, sistem dipantau dan diperbaiki secara berkala, termasuk perbaikan bug dan penyempurnaan fitur berdasarkan masukan pengguna agar kinerja tetap optimal.</a:t>
            </a:r>
          </a:p>
        </p:txBody>
      </p:sp>
      <p:sp>
        <p:nvSpPr>
          <p:cNvPr id="76" name="TextBox 76"/>
          <p:cNvSpPr txBox="1"/>
          <p:nvPr/>
        </p:nvSpPr>
        <p:spPr>
          <a:xfrm>
            <a:off x="765373" y="494410"/>
            <a:ext cx="8484051"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Implementasi</a:t>
            </a:r>
          </a:p>
        </p:txBody>
      </p:sp>
      <p:sp>
        <p:nvSpPr>
          <p:cNvPr id="77" name="TextBox 77"/>
          <p:cNvSpPr txBox="1"/>
          <p:nvPr/>
        </p:nvSpPr>
        <p:spPr>
          <a:xfrm>
            <a:off x="9249424" y="5096340"/>
            <a:ext cx="8484051"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Pemeliharaan</a:t>
            </a:r>
          </a:p>
        </p:txBody>
      </p:sp>
      <p:sp>
        <p:nvSpPr>
          <p:cNvPr id="78" name="TextBox 78"/>
          <p:cNvSpPr txBox="1"/>
          <p:nvPr/>
        </p:nvSpPr>
        <p:spPr>
          <a:xfrm>
            <a:off x="9441978" y="428498"/>
            <a:ext cx="8484051"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Pengujian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2793" b="-86469"/>
            </a:stretch>
          </a:blipFill>
        </p:spPr>
      </p:sp>
      <p:sp>
        <p:nvSpPr>
          <p:cNvPr id="3" name="Freeform 3"/>
          <p:cNvSpPr/>
          <p:nvPr/>
        </p:nvSpPr>
        <p:spPr>
          <a:xfrm rot="-1048010">
            <a:off x="845393" y="6613760"/>
            <a:ext cx="4643713" cy="4369679"/>
          </a:xfrm>
          <a:custGeom>
            <a:avLst/>
            <a:gdLst/>
            <a:ahLst/>
            <a:cxnLst/>
            <a:rect l="l" t="t" r="r" b="b"/>
            <a:pathLst>
              <a:path w="4643713" h="4369679">
                <a:moveTo>
                  <a:pt x="0" y="0"/>
                </a:moveTo>
                <a:lnTo>
                  <a:pt x="4643713" y="0"/>
                </a:lnTo>
                <a:lnTo>
                  <a:pt x="4643713" y="4369678"/>
                </a:lnTo>
                <a:lnTo>
                  <a:pt x="0" y="4369678"/>
                </a:lnTo>
                <a:lnTo>
                  <a:pt x="0" y="0"/>
                </a:lnTo>
                <a:close/>
              </a:path>
            </a:pathLst>
          </a:custGeom>
          <a:blipFill>
            <a:blip r:embed="rId3"/>
            <a:stretch>
              <a:fillRect/>
            </a:stretch>
          </a:blipFill>
        </p:spPr>
      </p:sp>
      <p:sp>
        <p:nvSpPr>
          <p:cNvPr id="4" name="Freeform 4"/>
          <p:cNvSpPr/>
          <p:nvPr/>
        </p:nvSpPr>
        <p:spPr>
          <a:xfrm rot="-4323108">
            <a:off x="11878428" y="3132377"/>
            <a:ext cx="10761745" cy="14309245"/>
          </a:xfrm>
          <a:custGeom>
            <a:avLst/>
            <a:gdLst/>
            <a:ahLst/>
            <a:cxnLst/>
            <a:rect l="l" t="t" r="r" b="b"/>
            <a:pathLst>
              <a:path w="10761745" h="14309245">
                <a:moveTo>
                  <a:pt x="0" y="0"/>
                </a:moveTo>
                <a:lnTo>
                  <a:pt x="10761744" y="0"/>
                </a:lnTo>
                <a:lnTo>
                  <a:pt x="10761744" y="14309246"/>
                </a:lnTo>
                <a:lnTo>
                  <a:pt x="0" y="14309246"/>
                </a:lnTo>
                <a:lnTo>
                  <a:pt x="0" y="0"/>
                </a:lnTo>
                <a:close/>
              </a:path>
            </a:pathLst>
          </a:custGeom>
          <a:blipFill>
            <a:blip r:embed="rId4"/>
            <a:stretch>
              <a:fillRect/>
            </a:stretch>
          </a:blipFill>
        </p:spPr>
      </p:sp>
      <p:sp>
        <p:nvSpPr>
          <p:cNvPr id="5" name="Freeform 5"/>
          <p:cNvSpPr/>
          <p:nvPr/>
        </p:nvSpPr>
        <p:spPr>
          <a:xfrm rot="1111405" flipH="1">
            <a:off x="16363059" y="1494339"/>
            <a:ext cx="4124903" cy="3881485"/>
          </a:xfrm>
          <a:custGeom>
            <a:avLst/>
            <a:gdLst/>
            <a:ahLst/>
            <a:cxnLst/>
            <a:rect l="l" t="t" r="r" b="b"/>
            <a:pathLst>
              <a:path w="4124903" h="3881485">
                <a:moveTo>
                  <a:pt x="4124903" y="0"/>
                </a:moveTo>
                <a:lnTo>
                  <a:pt x="0" y="0"/>
                </a:lnTo>
                <a:lnTo>
                  <a:pt x="0" y="3881485"/>
                </a:lnTo>
                <a:lnTo>
                  <a:pt x="4124903" y="3881485"/>
                </a:lnTo>
                <a:lnTo>
                  <a:pt x="4124903" y="0"/>
                </a:lnTo>
                <a:close/>
              </a:path>
            </a:pathLst>
          </a:custGeom>
          <a:blipFill>
            <a:blip r:embed="rId3"/>
            <a:stretch>
              <a:fillRect/>
            </a:stretch>
          </a:blipFill>
        </p:spPr>
      </p:sp>
      <p:sp>
        <p:nvSpPr>
          <p:cNvPr id="6" name="Freeform 6"/>
          <p:cNvSpPr/>
          <p:nvPr/>
        </p:nvSpPr>
        <p:spPr>
          <a:xfrm flipH="1">
            <a:off x="7254263" y="7884270"/>
            <a:ext cx="1813381" cy="1828657"/>
          </a:xfrm>
          <a:custGeom>
            <a:avLst/>
            <a:gdLst/>
            <a:ahLst/>
            <a:cxnLst/>
            <a:rect l="l" t="t" r="r" b="b"/>
            <a:pathLst>
              <a:path w="1813381" h="1828657">
                <a:moveTo>
                  <a:pt x="1813381" y="0"/>
                </a:moveTo>
                <a:lnTo>
                  <a:pt x="0" y="0"/>
                </a:lnTo>
                <a:lnTo>
                  <a:pt x="0" y="1828657"/>
                </a:lnTo>
                <a:lnTo>
                  <a:pt x="1813381" y="1828657"/>
                </a:lnTo>
                <a:lnTo>
                  <a:pt x="1813381" y="0"/>
                </a:lnTo>
                <a:close/>
              </a:path>
            </a:pathLst>
          </a:custGeom>
          <a:blipFill>
            <a:blip r:embed="rId5"/>
            <a:stretch>
              <a:fillRect r="-135975" b="-100000"/>
            </a:stretch>
          </a:blipFill>
        </p:spPr>
      </p:sp>
      <p:sp>
        <p:nvSpPr>
          <p:cNvPr id="7" name="Freeform 7"/>
          <p:cNvSpPr/>
          <p:nvPr/>
        </p:nvSpPr>
        <p:spPr>
          <a:xfrm>
            <a:off x="4204820" y="1960956"/>
            <a:ext cx="2672756" cy="2004567"/>
          </a:xfrm>
          <a:custGeom>
            <a:avLst/>
            <a:gdLst/>
            <a:ahLst/>
            <a:cxnLst/>
            <a:rect l="l" t="t" r="r" b="b"/>
            <a:pathLst>
              <a:path w="2672756" h="2004567">
                <a:moveTo>
                  <a:pt x="0" y="0"/>
                </a:moveTo>
                <a:lnTo>
                  <a:pt x="2672756" y="0"/>
                </a:lnTo>
                <a:lnTo>
                  <a:pt x="2672756" y="2004567"/>
                </a:lnTo>
                <a:lnTo>
                  <a:pt x="0" y="2004567"/>
                </a:lnTo>
                <a:lnTo>
                  <a:pt x="0" y="0"/>
                </a:lnTo>
                <a:close/>
              </a:path>
            </a:pathLst>
          </a:custGeom>
          <a:blipFill>
            <a:blip r:embed="rId6"/>
            <a:stretch>
              <a:fillRect/>
            </a:stretch>
          </a:blipFill>
        </p:spPr>
      </p:sp>
      <p:sp>
        <p:nvSpPr>
          <p:cNvPr id="8" name="Freeform 8"/>
          <p:cNvSpPr/>
          <p:nvPr/>
        </p:nvSpPr>
        <p:spPr>
          <a:xfrm>
            <a:off x="-3317259" y="5378653"/>
            <a:ext cx="5311345" cy="2929828"/>
          </a:xfrm>
          <a:custGeom>
            <a:avLst/>
            <a:gdLst/>
            <a:ahLst/>
            <a:cxnLst/>
            <a:rect l="l" t="t" r="r" b="b"/>
            <a:pathLst>
              <a:path w="5311345" h="2929828">
                <a:moveTo>
                  <a:pt x="0" y="0"/>
                </a:moveTo>
                <a:lnTo>
                  <a:pt x="5311346" y="0"/>
                </a:lnTo>
                <a:lnTo>
                  <a:pt x="5311346" y="2929828"/>
                </a:lnTo>
                <a:lnTo>
                  <a:pt x="0" y="2929828"/>
                </a:lnTo>
                <a:lnTo>
                  <a:pt x="0" y="0"/>
                </a:lnTo>
                <a:close/>
              </a:path>
            </a:pathLst>
          </a:custGeom>
          <a:blipFill>
            <a:blip r:embed="rId7"/>
            <a:stretch>
              <a:fillRect/>
            </a:stretch>
          </a:blipFill>
        </p:spPr>
      </p:sp>
      <p:sp>
        <p:nvSpPr>
          <p:cNvPr id="9" name="Freeform 9"/>
          <p:cNvSpPr/>
          <p:nvPr/>
        </p:nvSpPr>
        <p:spPr>
          <a:xfrm rot="-1048010">
            <a:off x="-2321856" y="964655"/>
            <a:ext cx="4643713" cy="4369679"/>
          </a:xfrm>
          <a:custGeom>
            <a:avLst/>
            <a:gdLst/>
            <a:ahLst/>
            <a:cxnLst/>
            <a:rect l="l" t="t" r="r" b="b"/>
            <a:pathLst>
              <a:path w="4643713" h="4369679">
                <a:moveTo>
                  <a:pt x="0" y="0"/>
                </a:moveTo>
                <a:lnTo>
                  <a:pt x="4643712" y="0"/>
                </a:lnTo>
                <a:lnTo>
                  <a:pt x="4643712" y="4369679"/>
                </a:lnTo>
                <a:lnTo>
                  <a:pt x="0" y="4369679"/>
                </a:lnTo>
                <a:lnTo>
                  <a:pt x="0" y="0"/>
                </a:lnTo>
                <a:close/>
              </a:path>
            </a:pathLst>
          </a:custGeom>
          <a:blipFill>
            <a:blip r:embed="rId3"/>
            <a:stretch>
              <a:fillRect/>
            </a:stretch>
          </a:blipFill>
        </p:spPr>
      </p:sp>
      <p:sp>
        <p:nvSpPr>
          <p:cNvPr id="10" name="Freeform 10"/>
          <p:cNvSpPr/>
          <p:nvPr/>
        </p:nvSpPr>
        <p:spPr>
          <a:xfrm flipH="1">
            <a:off x="871572" y="1657819"/>
            <a:ext cx="4669626" cy="8776118"/>
          </a:xfrm>
          <a:custGeom>
            <a:avLst/>
            <a:gdLst/>
            <a:ahLst/>
            <a:cxnLst/>
            <a:rect l="l" t="t" r="r" b="b"/>
            <a:pathLst>
              <a:path w="4669626" h="8776118">
                <a:moveTo>
                  <a:pt x="4669626" y="0"/>
                </a:moveTo>
                <a:lnTo>
                  <a:pt x="0" y="0"/>
                </a:lnTo>
                <a:lnTo>
                  <a:pt x="0" y="8776118"/>
                </a:lnTo>
                <a:lnTo>
                  <a:pt x="4669626" y="8776118"/>
                </a:lnTo>
                <a:lnTo>
                  <a:pt x="4669626" y="0"/>
                </a:lnTo>
                <a:close/>
              </a:path>
            </a:pathLst>
          </a:custGeom>
          <a:blipFill>
            <a:blip r:embed="rId8"/>
            <a:stretch>
              <a:fillRect/>
            </a:stretch>
          </a:blipFill>
        </p:spPr>
      </p:sp>
      <p:sp>
        <p:nvSpPr>
          <p:cNvPr id="11" name="Freeform 11"/>
          <p:cNvSpPr/>
          <p:nvPr/>
        </p:nvSpPr>
        <p:spPr>
          <a:xfrm>
            <a:off x="6037834" y="3312614"/>
            <a:ext cx="11852432" cy="6400313"/>
          </a:xfrm>
          <a:custGeom>
            <a:avLst/>
            <a:gdLst/>
            <a:ahLst/>
            <a:cxnLst/>
            <a:rect l="l" t="t" r="r" b="b"/>
            <a:pathLst>
              <a:path w="11852432" h="6400313">
                <a:moveTo>
                  <a:pt x="0" y="0"/>
                </a:moveTo>
                <a:lnTo>
                  <a:pt x="11852432" y="0"/>
                </a:lnTo>
                <a:lnTo>
                  <a:pt x="11852432" y="6400313"/>
                </a:lnTo>
                <a:lnTo>
                  <a:pt x="0" y="640031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6927884" y="3831012"/>
            <a:ext cx="10072333" cy="5363517"/>
          </a:xfrm>
          <a:custGeom>
            <a:avLst/>
            <a:gdLst/>
            <a:ahLst/>
            <a:cxnLst/>
            <a:rect l="l" t="t" r="r" b="b"/>
            <a:pathLst>
              <a:path w="10072333" h="5363517">
                <a:moveTo>
                  <a:pt x="0" y="0"/>
                </a:moveTo>
                <a:lnTo>
                  <a:pt x="10072333" y="0"/>
                </a:lnTo>
                <a:lnTo>
                  <a:pt x="10072333" y="5363517"/>
                </a:lnTo>
                <a:lnTo>
                  <a:pt x="0" y="5363517"/>
                </a:lnTo>
                <a:lnTo>
                  <a:pt x="0" y="0"/>
                </a:lnTo>
                <a:close/>
              </a:path>
            </a:pathLst>
          </a:custGeom>
          <a:blipFill>
            <a:blip r:embed="rId11"/>
            <a:stretch>
              <a:fillRect/>
            </a:stretch>
          </a:blipFill>
        </p:spPr>
      </p:sp>
      <p:sp>
        <p:nvSpPr>
          <p:cNvPr id="13" name="TextBox 13"/>
          <p:cNvSpPr txBox="1"/>
          <p:nvPr/>
        </p:nvSpPr>
        <p:spPr>
          <a:xfrm>
            <a:off x="6394183" y="1360754"/>
            <a:ext cx="11337322"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Waktu Penelitian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2793" b="-86469"/>
            </a:stretch>
          </a:blipFill>
        </p:spPr>
      </p:sp>
      <p:grpSp>
        <p:nvGrpSpPr>
          <p:cNvPr id="3" name="Group 3"/>
          <p:cNvGrpSpPr/>
          <p:nvPr/>
        </p:nvGrpSpPr>
        <p:grpSpPr>
          <a:xfrm>
            <a:off x="-3317259" y="0"/>
            <a:ext cx="29041158" cy="17242278"/>
            <a:chOff x="0" y="0"/>
            <a:chExt cx="38721544" cy="22989705"/>
          </a:xfrm>
        </p:grpSpPr>
        <p:sp>
          <p:nvSpPr>
            <p:cNvPr id="4" name="Freeform 4"/>
            <p:cNvSpPr/>
            <p:nvPr/>
          </p:nvSpPr>
          <p:spPr>
            <a:xfrm rot="-1048010">
              <a:off x="5550202" y="8327036"/>
              <a:ext cx="6191617" cy="5826238"/>
            </a:xfrm>
            <a:custGeom>
              <a:avLst/>
              <a:gdLst/>
              <a:ahLst/>
              <a:cxnLst/>
              <a:rect l="l" t="t" r="r" b="b"/>
              <a:pathLst>
                <a:path w="6191617" h="5826238">
                  <a:moveTo>
                    <a:pt x="0" y="0"/>
                  </a:moveTo>
                  <a:lnTo>
                    <a:pt x="6191617" y="0"/>
                  </a:lnTo>
                  <a:lnTo>
                    <a:pt x="6191617" y="5826238"/>
                  </a:lnTo>
                  <a:lnTo>
                    <a:pt x="0" y="5826238"/>
                  </a:lnTo>
                  <a:lnTo>
                    <a:pt x="0" y="0"/>
                  </a:lnTo>
                  <a:close/>
                </a:path>
              </a:pathLst>
            </a:custGeom>
            <a:blipFill>
              <a:blip r:embed="rId3"/>
              <a:stretch>
                <a:fillRect/>
              </a:stretch>
            </a:blipFill>
          </p:spPr>
        </p:sp>
        <p:sp>
          <p:nvSpPr>
            <p:cNvPr id="5" name="Freeform 5"/>
            <p:cNvSpPr/>
            <p:nvPr/>
          </p:nvSpPr>
          <p:spPr>
            <a:xfrm rot="-4323108">
              <a:off x="20260915" y="3685194"/>
              <a:ext cx="14348993" cy="19078993"/>
            </a:xfrm>
            <a:custGeom>
              <a:avLst/>
              <a:gdLst/>
              <a:ahLst/>
              <a:cxnLst/>
              <a:rect l="l" t="t" r="r" b="b"/>
              <a:pathLst>
                <a:path w="14348993" h="19078993">
                  <a:moveTo>
                    <a:pt x="0" y="0"/>
                  </a:moveTo>
                  <a:lnTo>
                    <a:pt x="14348993" y="0"/>
                  </a:lnTo>
                  <a:lnTo>
                    <a:pt x="14348993" y="19078993"/>
                  </a:lnTo>
                  <a:lnTo>
                    <a:pt x="0" y="19078993"/>
                  </a:lnTo>
                  <a:lnTo>
                    <a:pt x="0" y="0"/>
                  </a:lnTo>
                  <a:close/>
                </a:path>
              </a:pathLst>
            </a:custGeom>
            <a:blipFill>
              <a:blip r:embed="rId4"/>
              <a:stretch>
                <a:fillRect/>
              </a:stretch>
            </a:blipFill>
          </p:spPr>
        </p:sp>
        <p:sp>
          <p:nvSpPr>
            <p:cNvPr id="6" name="Freeform 6"/>
            <p:cNvSpPr/>
            <p:nvPr/>
          </p:nvSpPr>
          <p:spPr>
            <a:xfrm rot="1111405" flipH="1">
              <a:off x="26240424" y="1501143"/>
              <a:ext cx="5499871" cy="5175313"/>
            </a:xfrm>
            <a:custGeom>
              <a:avLst/>
              <a:gdLst/>
              <a:ahLst/>
              <a:cxnLst/>
              <a:rect l="l" t="t" r="r" b="b"/>
              <a:pathLst>
                <a:path w="5499871" h="5175313">
                  <a:moveTo>
                    <a:pt x="5499871" y="0"/>
                  </a:moveTo>
                  <a:lnTo>
                    <a:pt x="0" y="0"/>
                  </a:lnTo>
                  <a:lnTo>
                    <a:pt x="0" y="5175312"/>
                  </a:lnTo>
                  <a:lnTo>
                    <a:pt x="5499871" y="5175312"/>
                  </a:lnTo>
                  <a:lnTo>
                    <a:pt x="5499871" y="0"/>
                  </a:lnTo>
                  <a:close/>
                </a:path>
              </a:pathLst>
            </a:custGeom>
            <a:blipFill>
              <a:blip r:embed="rId3"/>
              <a:stretch>
                <a:fillRect/>
              </a:stretch>
            </a:blipFill>
          </p:spPr>
        </p:sp>
        <p:sp>
          <p:nvSpPr>
            <p:cNvPr id="7" name="Freeform 7"/>
            <p:cNvSpPr/>
            <p:nvPr/>
          </p:nvSpPr>
          <p:spPr>
            <a:xfrm flipH="1">
              <a:off x="14095362" y="10021051"/>
              <a:ext cx="2417842" cy="2438209"/>
            </a:xfrm>
            <a:custGeom>
              <a:avLst/>
              <a:gdLst/>
              <a:ahLst/>
              <a:cxnLst/>
              <a:rect l="l" t="t" r="r" b="b"/>
              <a:pathLst>
                <a:path w="2417842" h="2438209">
                  <a:moveTo>
                    <a:pt x="2417842" y="0"/>
                  </a:moveTo>
                  <a:lnTo>
                    <a:pt x="0" y="0"/>
                  </a:lnTo>
                  <a:lnTo>
                    <a:pt x="0" y="2438209"/>
                  </a:lnTo>
                  <a:lnTo>
                    <a:pt x="2417842" y="2438209"/>
                  </a:lnTo>
                  <a:lnTo>
                    <a:pt x="2417842" y="0"/>
                  </a:lnTo>
                  <a:close/>
                </a:path>
              </a:pathLst>
            </a:custGeom>
            <a:blipFill>
              <a:blip r:embed="rId5"/>
              <a:stretch>
                <a:fillRect r="-135975" b="-100000"/>
              </a:stretch>
            </a:blipFill>
          </p:spPr>
        </p:sp>
        <p:sp>
          <p:nvSpPr>
            <p:cNvPr id="8" name="Freeform 8"/>
            <p:cNvSpPr/>
            <p:nvPr/>
          </p:nvSpPr>
          <p:spPr>
            <a:xfrm>
              <a:off x="10029439" y="2123298"/>
              <a:ext cx="3563675" cy="2672756"/>
            </a:xfrm>
            <a:custGeom>
              <a:avLst/>
              <a:gdLst/>
              <a:ahLst/>
              <a:cxnLst/>
              <a:rect l="l" t="t" r="r" b="b"/>
              <a:pathLst>
                <a:path w="3563675" h="2672756">
                  <a:moveTo>
                    <a:pt x="0" y="0"/>
                  </a:moveTo>
                  <a:lnTo>
                    <a:pt x="3563674" y="0"/>
                  </a:lnTo>
                  <a:lnTo>
                    <a:pt x="3563674" y="2672756"/>
                  </a:lnTo>
                  <a:lnTo>
                    <a:pt x="0" y="2672756"/>
                  </a:lnTo>
                  <a:lnTo>
                    <a:pt x="0" y="0"/>
                  </a:lnTo>
                  <a:close/>
                </a:path>
              </a:pathLst>
            </a:custGeom>
            <a:blipFill>
              <a:blip r:embed="rId6"/>
              <a:stretch>
                <a:fillRect/>
              </a:stretch>
            </a:blipFill>
          </p:spPr>
        </p:sp>
        <p:sp>
          <p:nvSpPr>
            <p:cNvPr id="9" name="Freeform 9"/>
            <p:cNvSpPr/>
            <p:nvPr/>
          </p:nvSpPr>
          <p:spPr>
            <a:xfrm>
              <a:off x="0" y="6680227"/>
              <a:ext cx="7081794" cy="3906437"/>
            </a:xfrm>
            <a:custGeom>
              <a:avLst/>
              <a:gdLst/>
              <a:ahLst/>
              <a:cxnLst/>
              <a:rect l="l" t="t" r="r" b="b"/>
              <a:pathLst>
                <a:path w="7081794" h="3906437">
                  <a:moveTo>
                    <a:pt x="0" y="0"/>
                  </a:moveTo>
                  <a:lnTo>
                    <a:pt x="7081794" y="0"/>
                  </a:lnTo>
                  <a:lnTo>
                    <a:pt x="7081794" y="3906437"/>
                  </a:lnTo>
                  <a:lnTo>
                    <a:pt x="0" y="3906437"/>
                  </a:lnTo>
                  <a:lnTo>
                    <a:pt x="0" y="0"/>
                  </a:lnTo>
                  <a:close/>
                </a:path>
              </a:pathLst>
            </a:custGeom>
            <a:blipFill>
              <a:blip r:embed="rId7"/>
              <a:stretch>
                <a:fillRect/>
              </a:stretch>
            </a:blipFill>
          </p:spPr>
        </p:sp>
        <p:sp>
          <p:nvSpPr>
            <p:cNvPr id="10" name="Freeform 10"/>
            <p:cNvSpPr/>
            <p:nvPr/>
          </p:nvSpPr>
          <p:spPr>
            <a:xfrm rot="-1048010">
              <a:off x="1327203" y="794897"/>
              <a:ext cx="6191617" cy="5826238"/>
            </a:xfrm>
            <a:custGeom>
              <a:avLst/>
              <a:gdLst/>
              <a:ahLst/>
              <a:cxnLst/>
              <a:rect l="l" t="t" r="r" b="b"/>
              <a:pathLst>
                <a:path w="6191617" h="5826238">
                  <a:moveTo>
                    <a:pt x="0" y="0"/>
                  </a:moveTo>
                  <a:lnTo>
                    <a:pt x="6191617" y="0"/>
                  </a:lnTo>
                  <a:lnTo>
                    <a:pt x="6191617" y="5826238"/>
                  </a:lnTo>
                  <a:lnTo>
                    <a:pt x="0" y="5826238"/>
                  </a:lnTo>
                  <a:lnTo>
                    <a:pt x="0" y="0"/>
                  </a:lnTo>
                  <a:close/>
                </a:path>
              </a:pathLst>
            </a:custGeom>
            <a:blipFill>
              <a:blip r:embed="rId3"/>
              <a:stretch>
                <a:fillRect/>
              </a:stretch>
            </a:blipFill>
          </p:spPr>
        </p:sp>
      </p:grpSp>
      <p:sp>
        <p:nvSpPr>
          <p:cNvPr id="11" name="Freeform 11"/>
          <p:cNvSpPr/>
          <p:nvPr/>
        </p:nvSpPr>
        <p:spPr>
          <a:xfrm rot="-10800000">
            <a:off x="845822" y="8778531"/>
            <a:ext cx="5246849" cy="1508469"/>
          </a:xfrm>
          <a:custGeom>
            <a:avLst/>
            <a:gdLst/>
            <a:ahLst/>
            <a:cxnLst/>
            <a:rect l="l" t="t" r="r" b="b"/>
            <a:pathLst>
              <a:path w="5246849" h="1508469">
                <a:moveTo>
                  <a:pt x="0" y="0"/>
                </a:moveTo>
                <a:lnTo>
                  <a:pt x="5246850" y="0"/>
                </a:lnTo>
                <a:lnTo>
                  <a:pt x="5246850" y="1508469"/>
                </a:lnTo>
                <a:lnTo>
                  <a:pt x="0" y="1508469"/>
                </a:lnTo>
                <a:lnTo>
                  <a:pt x="0" y="0"/>
                </a:lnTo>
                <a:close/>
              </a:path>
            </a:pathLst>
          </a:custGeom>
          <a:blipFill>
            <a:blip r:embed="rId8">
              <a:alphaModFix amt="37000"/>
            </a:blip>
            <a:stretch>
              <a:fillRect/>
            </a:stretch>
          </a:blipFill>
        </p:spPr>
      </p:sp>
      <p:grpSp>
        <p:nvGrpSpPr>
          <p:cNvPr id="12" name="Group 12"/>
          <p:cNvGrpSpPr/>
          <p:nvPr/>
        </p:nvGrpSpPr>
        <p:grpSpPr>
          <a:xfrm rot="5400000">
            <a:off x="-582208" y="3100493"/>
            <a:ext cx="8015049" cy="5178038"/>
            <a:chOff x="0" y="0"/>
            <a:chExt cx="5287342" cy="3415832"/>
          </a:xfrm>
        </p:grpSpPr>
        <p:sp>
          <p:nvSpPr>
            <p:cNvPr id="13" name="Freeform 13"/>
            <p:cNvSpPr/>
            <p:nvPr/>
          </p:nvSpPr>
          <p:spPr>
            <a:xfrm>
              <a:off x="0" y="0"/>
              <a:ext cx="5287342" cy="3415832"/>
            </a:xfrm>
            <a:custGeom>
              <a:avLst/>
              <a:gdLst/>
              <a:ahLst/>
              <a:cxnLst/>
              <a:rect l="l" t="t" r="r" b="b"/>
              <a:pathLst>
                <a:path w="5287342" h="3415832">
                  <a:moveTo>
                    <a:pt x="29944" y="0"/>
                  </a:moveTo>
                  <a:lnTo>
                    <a:pt x="5257399" y="0"/>
                  </a:lnTo>
                  <a:cubicBezTo>
                    <a:pt x="5265340" y="0"/>
                    <a:pt x="5272956" y="3155"/>
                    <a:pt x="5278572" y="8770"/>
                  </a:cubicBezTo>
                  <a:cubicBezTo>
                    <a:pt x="5284188" y="14386"/>
                    <a:pt x="5287342" y="22002"/>
                    <a:pt x="5287342" y="29944"/>
                  </a:cubicBezTo>
                  <a:lnTo>
                    <a:pt x="5287342" y="3385888"/>
                  </a:lnTo>
                  <a:cubicBezTo>
                    <a:pt x="5287342" y="3402426"/>
                    <a:pt x="5273936" y="3415832"/>
                    <a:pt x="5257399" y="3415832"/>
                  </a:cubicBezTo>
                  <a:lnTo>
                    <a:pt x="29944" y="3415832"/>
                  </a:lnTo>
                  <a:cubicBezTo>
                    <a:pt x="13406" y="3415832"/>
                    <a:pt x="0" y="3402426"/>
                    <a:pt x="0" y="3385888"/>
                  </a:cubicBezTo>
                  <a:lnTo>
                    <a:pt x="0" y="29944"/>
                  </a:lnTo>
                  <a:cubicBezTo>
                    <a:pt x="0" y="13406"/>
                    <a:pt x="13406" y="0"/>
                    <a:pt x="29944" y="0"/>
                  </a:cubicBezTo>
                  <a:close/>
                </a:path>
              </a:pathLst>
            </a:custGeom>
            <a:solidFill>
              <a:srgbClr val="FFFFFF"/>
            </a:solidFill>
            <a:ln w="114300" cap="rnd">
              <a:solidFill>
                <a:srgbClr val="F8D389"/>
              </a:solidFill>
              <a:prstDash val="solid"/>
              <a:round/>
            </a:ln>
          </p:spPr>
        </p:sp>
        <p:sp>
          <p:nvSpPr>
            <p:cNvPr id="14" name="TextBox 14"/>
            <p:cNvSpPr txBox="1"/>
            <p:nvPr/>
          </p:nvSpPr>
          <p:spPr>
            <a:xfrm>
              <a:off x="0" y="-38100"/>
              <a:ext cx="5287342" cy="3453932"/>
            </a:xfrm>
            <a:prstGeom prst="rect">
              <a:avLst/>
            </a:prstGeom>
          </p:spPr>
          <p:txBody>
            <a:bodyPr lIns="50800" tIns="50800" rIns="50800" bIns="50800" rtlCol="0" anchor="ctr"/>
            <a:lstStyle/>
            <a:p>
              <a:pPr algn="ctr">
                <a:lnSpc>
                  <a:spcPts val="2756"/>
                </a:lnSpc>
              </a:pPr>
              <a:endParaRPr/>
            </a:p>
          </p:txBody>
        </p:sp>
      </p:grpSp>
      <p:sp>
        <p:nvSpPr>
          <p:cNvPr id="15" name="Freeform 15"/>
          <p:cNvSpPr/>
          <p:nvPr/>
        </p:nvSpPr>
        <p:spPr>
          <a:xfrm>
            <a:off x="1225180" y="1467437"/>
            <a:ext cx="4400273" cy="1032064"/>
          </a:xfrm>
          <a:custGeom>
            <a:avLst/>
            <a:gdLst/>
            <a:ahLst/>
            <a:cxnLst/>
            <a:rect l="l" t="t" r="r" b="b"/>
            <a:pathLst>
              <a:path w="4400273" h="1032064">
                <a:moveTo>
                  <a:pt x="0" y="0"/>
                </a:moveTo>
                <a:lnTo>
                  <a:pt x="4400273" y="0"/>
                </a:lnTo>
                <a:lnTo>
                  <a:pt x="4400273" y="1032064"/>
                </a:lnTo>
                <a:lnTo>
                  <a:pt x="0" y="103206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Freeform 16"/>
          <p:cNvSpPr/>
          <p:nvPr/>
        </p:nvSpPr>
        <p:spPr>
          <a:xfrm rot="-10800000">
            <a:off x="6537778" y="8646854"/>
            <a:ext cx="5246849" cy="1508469"/>
          </a:xfrm>
          <a:custGeom>
            <a:avLst/>
            <a:gdLst/>
            <a:ahLst/>
            <a:cxnLst/>
            <a:rect l="l" t="t" r="r" b="b"/>
            <a:pathLst>
              <a:path w="5246849" h="1508469">
                <a:moveTo>
                  <a:pt x="0" y="0"/>
                </a:moveTo>
                <a:lnTo>
                  <a:pt x="5246849" y="0"/>
                </a:lnTo>
                <a:lnTo>
                  <a:pt x="5246849" y="1508469"/>
                </a:lnTo>
                <a:lnTo>
                  <a:pt x="0" y="1508469"/>
                </a:lnTo>
                <a:lnTo>
                  <a:pt x="0" y="0"/>
                </a:lnTo>
                <a:close/>
              </a:path>
            </a:pathLst>
          </a:custGeom>
          <a:blipFill>
            <a:blip r:embed="rId8">
              <a:alphaModFix amt="37000"/>
            </a:blip>
            <a:stretch>
              <a:fillRect/>
            </a:stretch>
          </a:blipFill>
        </p:spPr>
      </p:sp>
      <p:grpSp>
        <p:nvGrpSpPr>
          <p:cNvPr id="17" name="Group 17"/>
          <p:cNvGrpSpPr/>
          <p:nvPr/>
        </p:nvGrpSpPr>
        <p:grpSpPr>
          <a:xfrm rot="5400000">
            <a:off x="5168813" y="3050952"/>
            <a:ext cx="7915969" cy="5178038"/>
            <a:chOff x="0" y="0"/>
            <a:chExt cx="5221981" cy="3415832"/>
          </a:xfrm>
        </p:grpSpPr>
        <p:sp>
          <p:nvSpPr>
            <p:cNvPr id="18" name="Freeform 18"/>
            <p:cNvSpPr/>
            <p:nvPr/>
          </p:nvSpPr>
          <p:spPr>
            <a:xfrm>
              <a:off x="0" y="0"/>
              <a:ext cx="5221981" cy="3415832"/>
            </a:xfrm>
            <a:custGeom>
              <a:avLst/>
              <a:gdLst/>
              <a:ahLst/>
              <a:cxnLst/>
              <a:rect l="l" t="t" r="r" b="b"/>
              <a:pathLst>
                <a:path w="5221981" h="3415832">
                  <a:moveTo>
                    <a:pt x="30318" y="0"/>
                  </a:moveTo>
                  <a:lnTo>
                    <a:pt x="5191663" y="0"/>
                  </a:lnTo>
                  <a:cubicBezTo>
                    <a:pt x="5199704" y="0"/>
                    <a:pt x="5207415" y="3194"/>
                    <a:pt x="5213101" y="8880"/>
                  </a:cubicBezTo>
                  <a:cubicBezTo>
                    <a:pt x="5218786" y="14566"/>
                    <a:pt x="5221981" y="22277"/>
                    <a:pt x="5221981" y="30318"/>
                  </a:cubicBezTo>
                  <a:lnTo>
                    <a:pt x="5221981" y="3385514"/>
                  </a:lnTo>
                  <a:cubicBezTo>
                    <a:pt x="5221981" y="3393554"/>
                    <a:pt x="5218786" y="3401266"/>
                    <a:pt x="5213101" y="3406952"/>
                  </a:cubicBezTo>
                  <a:cubicBezTo>
                    <a:pt x="5207415" y="3412637"/>
                    <a:pt x="5199704" y="3415832"/>
                    <a:pt x="5191663" y="3415832"/>
                  </a:cubicBezTo>
                  <a:lnTo>
                    <a:pt x="30318" y="3415832"/>
                  </a:lnTo>
                  <a:cubicBezTo>
                    <a:pt x="22277" y="3415832"/>
                    <a:pt x="14566" y="3412637"/>
                    <a:pt x="8880" y="3406952"/>
                  </a:cubicBezTo>
                  <a:cubicBezTo>
                    <a:pt x="3194" y="3401266"/>
                    <a:pt x="0" y="3393554"/>
                    <a:pt x="0" y="3385514"/>
                  </a:cubicBezTo>
                  <a:lnTo>
                    <a:pt x="0" y="30318"/>
                  </a:lnTo>
                  <a:cubicBezTo>
                    <a:pt x="0" y="22277"/>
                    <a:pt x="3194" y="14566"/>
                    <a:pt x="8880" y="8880"/>
                  </a:cubicBezTo>
                  <a:cubicBezTo>
                    <a:pt x="14566" y="3194"/>
                    <a:pt x="22277" y="0"/>
                    <a:pt x="30318" y="0"/>
                  </a:cubicBezTo>
                  <a:close/>
                </a:path>
              </a:pathLst>
            </a:custGeom>
            <a:solidFill>
              <a:srgbClr val="FFFFFF"/>
            </a:solidFill>
            <a:ln w="114300" cap="rnd">
              <a:solidFill>
                <a:srgbClr val="F8D389"/>
              </a:solidFill>
              <a:prstDash val="solid"/>
              <a:round/>
            </a:ln>
          </p:spPr>
        </p:sp>
        <p:sp>
          <p:nvSpPr>
            <p:cNvPr id="19" name="TextBox 19"/>
            <p:cNvSpPr txBox="1"/>
            <p:nvPr/>
          </p:nvSpPr>
          <p:spPr>
            <a:xfrm>
              <a:off x="0" y="-38100"/>
              <a:ext cx="5221981" cy="3453932"/>
            </a:xfrm>
            <a:prstGeom prst="rect">
              <a:avLst/>
            </a:prstGeom>
          </p:spPr>
          <p:txBody>
            <a:bodyPr lIns="50800" tIns="50800" rIns="50800" bIns="50800" rtlCol="0" anchor="ctr"/>
            <a:lstStyle/>
            <a:p>
              <a:pPr algn="ctr">
                <a:lnSpc>
                  <a:spcPts val="2756"/>
                </a:lnSpc>
              </a:pPr>
              <a:endParaRPr/>
            </a:p>
          </p:txBody>
        </p:sp>
      </p:grpSp>
      <p:sp>
        <p:nvSpPr>
          <p:cNvPr id="20" name="Freeform 20"/>
          <p:cNvSpPr/>
          <p:nvPr/>
        </p:nvSpPr>
        <p:spPr>
          <a:xfrm>
            <a:off x="6926661" y="1467437"/>
            <a:ext cx="4400273" cy="1032064"/>
          </a:xfrm>
          <a:custGeom>
            <a:avLst/>
            <a:gdLst/>
            <a:ahLst/>
            <a:cxnLst/>
            <a:rect l="l" t="t" r="r" b="b"/>
            <a:pathLst>
              <a:path w="4400273" h="1032064">
                <a:moveTo>
                  <a:pt x="0" y="0"/>
                </a:moveTo>
                <a:lnTo>
                  <a:pt x="4400273" y="0"/>
                </a:lnTo>
                <a:lnTo>
                  <a:pt x="4400273" y="1032064"/>
                </a:lnTo>
                <a:lnTo>
                  <a:pt x="0" y="103206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1" name="Freeform 21"/>
          <p:cNvSpPr/>
          <p:nvPr/>
        </p:nvSpPr>
        <p:spPr>
          <a:xfrm rot="-10800000">
            <a:off x="12204853" y="8690029"/>
            <a:ext cx="5246849" cy="1508469"/>
          </a:xfrm>
          <a:custGeom>
            <a:avLst/>
            <a:gdLst/>
            <a:ahLst/>
            <a:cxnLst/>
            <a:rect l="l" t="t" r="r" b="b"/>
            <a:pathLst>
              <a:path w="5246849" h="1508469">
                <a:moveTo>
                  <a:pt x="0" y="0"/>
                </a:moveTo>
                <a:lnTo>
                  <a:pt x="5246850" y="0"/>
                </a:lnTo>
                <a:lnTo>
                  <a:pt x="5246850" y="1508469"/>
                </a:lnTo>
                <a:lnTo>
                  <a:pt x="0" y="1508469"/>
                </a:lnTo>
                <a:lnTo>
                  <a:pt x="0" y="0"/>
                </a:lnTo>
                <a:close/>
              </a:path>
            </a:pathLst>
          </a:custGeom>
          <a:blipFill>
            <a:blip r:embed="rId8">
              <a:alphaModFix amt="37000"/>
            </a:blip>
            <a:stretch>
              <a:fillRect/>
            </a:stretch>
          </a:blipFill>
        </p:spPr>
      </p:sp>
      <p:grpSp>
        <p:nvGrpSpPr>
          <p:cNvPr id="22" name="Group 22"/>
          <p:cNvGrpSpPr/>
          <p:nvPr/>
        </p:nvGrpSpPr>
        <p:grpSpPr>
          <a:xfrm rot="5400000">
            <a:off x="10724330" y="3004070"/>
            <a:ext cx="8207895" cy="5178038"/>
            <a:chOff x="0" y="0"/>
            <a:chExt cx="5414558" cy="3415832"/>
          </a:xfrm>
        </p:grpSpPr>
        <p:sp>
          <p:nvSpPr>
            <p:cNvPr id="23" name="Freeform 23"/>
            <p:cNvSpPr/>
            <p:nvPr/>
          </p:nvSpPr>
          <p:spPr>
            <a:xfrm>
              <a:off x="0" y="0"/>
              <a:ext cx="5414558" cy="3415832"/>
            </a:xfrm>
            <a:custGeom>
              <a:avLst/>
              <a:gdLst/>
              <a:ahLst/>
              <a:cxnLst/>
              <a:rect l="l" t="t" r="r" b="b"/>
              <a:pathLst>
                <a:path w="5414558" h="3415832">
                  <a:moveTo>
                    <a:pt x="29240" y="0"/>
                  </a:moveTo>
                  <a:lnTo>
                    <a:pt x="5385318" y="0"/>
                  </a:lnTo>
                  <a:cubicBezTo>
                    <a:pt x="5393073" y="0"/>
                    <a:pt x="5400510" y="3081"/>
                    <a:pt x="5405994" y="8564"/>
                  </a:cubicBezTo>
                  <a:cubicBezTo>
                    <a:pt x="5411477" y="14048"/>
                    <a:pt x="5414558" y="21485"/>
                    <a:pt x="5414558" y="29240"/>
                  </a:cubicBezTo>
                  <a:lnTo>
                    <a:pt x="5414558" y="3386592"/>
                  </a:lnTo>
                  <a:cubicBezTo>
                    <a:pt x="5414558" y="3394347"/>
                    <a:pt x="5411477" y="3401784"/>
                    <a:pt x="5405994" y="3407268"/>
                  </a:cubicBezTo>
                  <a:cubicBezTo>
                    <a:pt x="5400510" y="3412751"/>
                    <a:pt x="5393073" y="3415832"/>
                    <a:pt x="5385318" y="3415832"/>
                  </a:cubicBezTo>
                  <a:lnTo>
                    <a:pt x="29240" y="3415832"/>
                  </a:lnTo>
                  <a:cubicBezTo>
                    <a:pt x="21485" y="3415832"/>
                    <a:pt x="14048" y="3412751"/>
                    <a:pt x="8564" y="3407268"/>
                  </a:cubicBezTo>
                  <a:cubicBezTo>
                    <a:pt x="3081" y="3401784"/>
                    <a:pt x="0" y="3394347"/>
                    <a:pt x="0" y="3386592"/>
                  </a:cubicBezTo>
                  <a:lnTo>
                    <a:pt x="0" y="29240"/>
                  </a:lnTo>
                  <a:cubicBezTo>
                    <a:pt x="0" y="21485"/>
                    <a:pt x="3081" y="14048"/>
                    <a:pt x="8564" y="8564"/>
                  </a:cubicBezTo>
                  <a:cubicBezTo>
                    <a:pt x="14048" y="3081"/>
                    <a:pt x="21485" y="0"/>
                    <a:pt x="29240" y="0"/>
                  </a:cubicBezTo>
                  <a:close/>
                </a:path>
              </a:pathLst>
            </a:custGeom>
            <a:solidFill>
              <a:srgbClr val="FFFFFF"/>
            </a:solidFill>
            <a:ln w="114300" cap="rnd">
              <a:solidFill>
                <a:srgbClr val="F8D389"/>
              </a:solidFill>
              <a:prstDash val="solid"/>
              <a:round/>
            </a:ln>
          </p:spPr>
        </p:sp>
        <p:sp>
          <p:nvSpPr>
            <p:cNvPr id="24" name="TextBox 24"/>
            <p:cNvSpPr txBox="1"/>
            <p:nvPr/>
          </p:nvSpPr>
          <p:spPr>
            <a:xfrm>
              <a:off x="0" y="-38100"/>
              <a:ext cx="5414558" cy="3453932"/>
            </a:xfrm>
            <a:prstGeom prst="rect">
              <a:avLst/>
            </a:prstGeom>
          </p:spPr>
          <p:txBody>
            <a:bodyPr lIns="50800" tIns="50800" rIns="50800" bIns="50800" rtlCol="0" anchor="ctr"/>
            <a:lstStyle/>
            <a:p>
              <a:pPr algn="ctr">
                <a:lnSpc>
                  <a:spcPts val="2756"/>
                </a:lnSpc>
              </a:pPr>
              <a:endParaRPr/>
            </a:p>
          </p:txBody>
        </p:sp>
      </p:grpSp>
      <p:sp>
        <p:nvSpPr>
          <p:cNvPr id="25" name="Freeform 25"/>
          <p:cNvSpPr/>
          <p:nvPr/>
        </p:nvSpPr>
        <p:spPr>
          <a:xfrm>
            <a:off x="12628141" y="1274590"/>
            <a:ext cx="4400273" cy="1032064"/>
          </a:xfrm>
          <a:custGeom>
            <a:avLst/>
            <a:gdLst/>
            <a:ahLst/>
            <a:cxnLst/>
            <a:rect l="l" t="t" r="r" b="b"/>
            <a:pathLst>
              <a:path w="4400273" h="1032064">
                <a:moveTo>
                  <a:pt x="0" y="0"/>
                </a:moveTo>
                <a:lnTo>
                  <a:pt x="4400274" y="0"/>
                </a:lnTo>
                <a:lnTo>
                  <a:pt x="4400274" y="1032065"/>
                </a:lnTo>
                <a:lnTo>
                  <a:pt x="0" y="103206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6" name="Freeform 26"/>
          <p:cNvSpPr/>
          <p:nvPr/>
        </p:nvSpPr>
        <p:spPr>
          <a:xfrm>
            <a:off x="1230094" y="5648902"/>
            <a:ext cx="4459257" cy="3771236"/>
          </a:xfrm>
          <a:custGeom>
            <a:avLst/>
            <a:gdLst/>
            <a:ahLst/>
            <a:cxnLst/>
            <a:rect l="l" t="t" r="r" b="b"/>
            <a:pathLst>
              <a:path w="4459257" h="3771236">
                <a:moveTo>
                  <a:pt x="0" y="0"/>
                </a:moveTo>
                <a:lnTo>
                  <a:pt x="4459256" y="0"/>
                </a:lnTo>
                <a:lnTo>
                  <a:pt x="4459256" y="3771236"/>
                </a:lnTo>
                <a:lnTo>
                  <a:pt x="0" y="3771236"/>
                </a:lnTo>
                <a:lnTo>
                  <a:pt x="0" y="0"/>
                </a:lnTo>
                <a:close/>
              </a:path>
            </a:pathLst>
          </a:custGeom>
          <a:blipFill>
            <a:blip r:embed="rId11"/>
            <a:stretch>
              <a:fillRect t="-9121" b="-9121"/>
            </a:stretch>
          </a:blipFill>
        </p:spPr>
      </p:sp>
      <p:sp>
        <p:nvSpPr>
          <p:cNvPr id="27" name="Freeform 27"/>
          <p:cNvSpPr/>
          <p:nvPr/>
        </p:nvSpPr>
        <p:spPr>
          <a:xfrm>
            <a:off x="2386835" y="784272"/>
            <a:ext cx="2076964" cy="1409739"/>
          </a:xfrm>
          <a:custGeom>
            <a:avLst/>
            <a:gdLst/>
            <a:ahLst/>
            <a:cxnLst/>
            <a:rect l="l" t="t" r="r" b="b"/>
            <a:pathLst>
              <a:path w="2076964" h="1409739">
                <a:moveTo>
                  <a:pt x="0" y="0"/>
                </a:moveTo>
                <a:lnTo>
                  <a:pt x="2076963" y="0"/>
                </a:lnTo>
                <a:lnTo>
                  <a:pt x="2076963" y="1409739"/>
                </a:lnTo>
                <a:lnTo>
                  <a:pt x="0" y="1409739"/>
                </a:lnTo>
                <a:lnTo>
                  <a:pt x="0" y="0"/>
                </a:lnTo>
                <a:close/>
              </a:path>
            </a:pathLst>
          </a:custGeom>
          <a:blipFill>
            <a:blip r:embed="rId12" cstate="print">
              <a:extLst>
                <a:ext uri="{96DAC541-7B7A-43D3-8B79-37D633B846F1}">
                  <asvg:svgBlip xmlns:asvg="http://schemas.microsoft.com/office/drawing/2016/SVG/main" xmlns="" r:embed="rId13"/>
                </a:ext>
              </a:extLst>
            </a:blip>
            <a:stretch>
              <a:fillRect/>
            </a:stretch>
          </a:blipFill>
        </p:spPr>
      </p:sp>
      <p:sp>
        <p:nvSpPr>
          <p:cNvPr id="28" name="Freeform 28"/>
          <p:cNvSpPr/>
          <p:nvPr/>
        </p:nvSpPr>
        <p:spPr>
          <a:xfrm>
            <a:off x="8451589" y="850797"/>
            <a:ext cx="1248327" cy="1371788"/>
          </a:xfrm>
          <a:custGeom>
            <a:avLst/>
            <a:gdLst/>
            <a:ahLst/>
            <a:cxnLst/>
            <a:rect l="l" t="t" r="r" b="b"/>
            <a:pathLst>
              <a:path w="1248327" h="1371788">
                <a:moveTo>
                  <a:pt x="0" y="0"/>
                </a:moveTo>
                <a:lnTo>
                  <a:pt x="1248328" y="0"/>
                </a:lnTo>
                <a:lnTo>
                  <a:pt x="1248328" y="1371789"/>
                </a:lnTo>
                <a:lnTo>
                  <a:pt x="0" y="1371789"/>
                </a:lnTo>
                <a:lnTo>
                  <a:pt x="0" y="0"/>
                </a:lnTo>
                <a:close/>
              </a:path>
            </a:pathLst>
          </a:custGeom>
          <a:blipFill>
            <a:blip r:embed="rId14"/>
            <a:stretch>
              <a:fillRect/>
            </a:stretch>
          </a:blipFill>
        </p:spPr>
      </p:sp>
      <p:sp>
        <p:nvSpPr>
          <p:cNvPr id="29" name="Freeform 29"/>
          <p:cNvSpPr/>
          <p:nvPr/>
        </p:nvSpPr>
        <p:spPr>
          <a:xfrm>
            <a:off x="13969638" y="878901"/>
            <a:ext cx="1615191" cy="1177071"/>
          </a:xfrm>
          <a:custGeom>
            <a:avLst/>
            <a:gdLst/>
            <a:ahLst/>
            <a:cxnLst/>
            <a:rect l="l" t="t" r="r" b="b"/>
            <a:pathLst>
              <a:path w="1615191" h="1177071">
                <a:moveTo>
                  <a:pt x="0" y="0"/>
                </a:moveTo>
                <a:lnTo>
                  <a:pt x="1615191" y="0"/>
                </a:lnTo>
                <a:lnTo>
                  <a:pt x="1615191" y="1177071"/>
                </a:lnTo>
                <a:lnTo>
                  <a:pt x="0" y="1177071"/>
                </a:lnTo>
                <a:lnTo>
                  <a:pt x="0" y="0"/>
                </a:lnTo>
                <a:close/>
              </a:path>
            </a:pathLst>
          </a:custGeom>
          <a:blipFill>
            <a:blip r:embed="rId15"/>
            <a:stretch>
              <a:fillRect/>
            </a:stretch>
          </a:blipFill>
        </p:spPr>
      </p:sp>
      <p:sp>
        <p:nvSpPr>
          <p:cNvPr id="30" name="TextBox 30"/>
          <p:cNvSpPr txBox="1"/>
          <p:nvPr/>
        </p:nvSpPr>
        <p:spPr>
          <a:xfrm>
            <a:off x="1282330" y="3290363"/>
            <a:ext cx="4400273" cy="2299716"/>
          </a:xfrm>
          <a:prstGeom prst="rect">
            <a:avLst/>
          </a:prstGeom>
        </p:spPr>
        <p:txBody>
          <a:bodyPr lIns="0" tIns="0" rIns="0" bIns="0" rtlCol="0" anchor="t">
            <a:spAutoFit/>
          </a:bodyPr>
          <a:lstStyle/>
          <a:p>
            <a:pPr marL="0" lvl="0" indent="0" algn="just">
              <a:lnSpc>
                <a:spcPts val="3072"/>
              </a:lnSpc>
              <a:spcBef>
                <a:spcPct val="0"/>
              </a:spcBef>
            </a:pPr>
            <a:r>
              <a:rPr lang="en-US" sz="2400">
                <a:solidFill>
                  <a:srgbClr val="343432"/>
                </a:solidFill>
                <a:latin typeface="Poppins"/>
                <a:ea typeface="Poppins"/>
                <a:cs typeface="Poppins"/>
                <a:sym typeface="Poppins"/>
              </a:rPr>
              <a:t>PT. TASPEN (Persero) Kantor Cabang Bogor, yang berlokasi di Jl. Raya Pajajaran No.17A, Bantarjati, Kec. Bogor Utara, Kota Bogor, Jawa Barat 16153.</a:t>
            </a:r>
          </a:p>
        </p:txBody>
      </p:sp>
      <p:sp>
        <p:nvSpPr>
          <p:cNvPr id="31" name="TextBox 31"/>
          <p:cNvSpPr txBox="1"/>
          <p:nvPr/>
        </p:nvSpPr>
        <p:spPr>
          <a:xfrm>
            <a:off x="1359122" y="2625457"/>
            <a:ext cx="4030300" cy="408486"/>
          </a:xfrm>
          <a:prstGeom prst="rect">
            <a:avLst/>
          </a:prstGeom>
        </p:spPr>
        <p:txBody>
          <a:bodyPr lIns="0" tIns="0" rIns="0" bIns="0" rtlCol="0" anchor="t">
            <a:spAutoFit/>
          </a:bodyPr>
          <a:lstStyle/>
          <a:p>
            <a:pPr marL="0" lvl="0" indent="0" algn="ctr">
              <a:lnSpc>
                <a:spcPts val="3377"/>
              </a:lnSpc>
              <a:spcBef>
                <a:spcPct val="0"/>
              </a:spcBef>
            </a:pPr>
            <a:r>
              <a:rPr lang="en-US" sz="2638" b="1">
                <a:solidFill>
                  <a:srgbClr val="343432"/>
                </a:solidFill>
                <a:latin typeface="Montserrat Bold"/>
                <a:ea typeface="Montserrat Bold"/>
                <a:cs typeface="Montserrat Bold"/>
                <a:sym typeface="Montserrat Bold"/>
              </a:rPr>
              <a:t>TEMPAT PENELITIAN</a:t>
            </a:r>
          </a:p>
        </p:txBody>
      </p:sp>
      <p:sp>
        <p:nvSpPr>
          <p:cNvPr id="32" name="TextBox 32"/>
          <p:cNvSpPr txBox="1"/>
          <p:nvPr/>
        </p:nvSpPr>
        <p:spPr>
          <a:xfrm>
            <a:off x="7181566" y="3299888"/>
            <a:ext cx="4145368" cy="2680716"/>
          </a:xfrm>
          <a:prstGeom prst="rect">
            <a:avLst/>
          </a:prstGeom>
        </p:spPr>
        <p:txBody>
          <a:bodyPr lIns="0" tIns="0" rIns="0" bIns="0" rtlCol="0" anchor="t">
            <a:spAutoFit/>
          </a:bodyPr>
          <a:lstStyle/>
          <a:p>
            <a:pPr marL="518160" lvl="1" indent="-259080" algn="just">
              <a:lnSpc>
                <a:spcPts val="3072"/>
              </a:lnSpc>
              <a:buAutoNum type="arabicPeriod"/>
            </a:pPr>
            <a:r>
              <a:rPr lang="en-US" sz="2400">
                <a:solidFill>
                  <a:srgbClr val="343432"/>
                </a:solidFill>
                <a:latin typeface="Poppins"/>
                <a:ea typeface="Poppins"/>
                <a:cs typeface="Poppins"/>
                <a:sym typeface="Poppins"/>
              </a:rPr>
              <a:t>XAMPP</a:t>
            </a:r>
          </a:p>
          <a:p>
            <a:pPr marL="518160" lvl="1" indent="-259080" algn="just">
              <a:lnSpc>
                <a:spcPts val="3072"/>
              </a:lnSpc>
              <a:buAutoNum type="arabicPeriod"/>
            </a:pPr>
            <a:r>
              <a:rPr lang="en-US" sz="2400">
                <a:solidFill>
                  <a:srgbClr val="343432"/>
                </a:solidFill>
                <a:latin typeface="Poppins"/>
                <a:ea typeface="Poppins"/>
                <a:cs typeface="Poppins"/>
                <a:sym typeface="Poppins"/>
              </a:rPr>
              <a:t>Visual Studio Code</a:t>
            </a:r>
          </a:p>
          <a:p>
            <a:pPr marL="518160" lvl="1" indent="-259080" algn="just">
              <a:lnSpc>
                <a:spcPts val="3072"/>
              </a:lnSpc>
              <a:buAutoNum type="arabicPeriod"/>
            </a:pPr>
            <a:r>
              <a:rPr lang="en-US" sz="2400">
                <a:solidFill>
                  <a:srgbClr val="343432"/>
                </a:solidFill>
                <a:latin typeface="Poppins"/>
                <a:ea typeface="Poppins"/>
                <a:cs typeface="Poppins"/>
                <a:sym typeface="Poppins"/>
              </a:rPr>
              <a:t>Microsoft Office</a:t>
            </a:r>
          </a:p>
          <a:p>
            <a:pPr marL="518160" lvl="1" indent="-259080" algn="just">
              <a:lnSpc>
                <a:spcPts val="3072"/>
              </a:lnSpc>
              <a:buAutoNum type="arabicPeriod"/>
            </a:pPr>
            <a:r>
              <a:rPr lang="en-US" sz="2400">
                <a:solidFill>
                  <a:srgbClr val="343432"/>
                </a:solidFill>
                <a:latin typeface="Poppins"/>
                <a:ea typeface="Poppins"/>
                <a:cs typeface="Poppins"/>
                <a:sym typeface="Poppins"/>
              </a:rPr>
              <a:t>Google Chrome</a:t>
            </a:r>
          </a:p>
          <a:p>
            <a:pPr marL="518160" lvl="1" indent="-259080" algn="just">
              <a:lnSpc>
                <a:spcPts val="3072"/>
              </a:lnSpc>
              <a:buAutoNum type="arabicPeriod"/>
            </a:pPr>
            <a:r>
              <a:rPr lang="en-US" sz="2400">
                <a:solidFill>
                  <a:srgbClr val="343432"/>
                </a:solidFill>
                <a:latin typeface="Poppins"/>
                <a:ea typeface="Poppins"/>
                <a:cs typeface="Poppins"/>
                <a:sym typeface="Poppins"/>
              </a:rPr>
              <a:t>Figma</a:t>
            </a:r>
          </a:p>
          <a:p>
            <a:pPr marL="518160" lvl="1" indent="-259080" algn="just">
              <a:lnSpc>
                <a:spcPts val="3072"/>
              </a:lnSpc>
              <a:buAutoNum type="arabicPeriod"/>
            </a:pPr>
            <a:r>
              <a:rPr lang="en-US" sz="2400">
                <a:solidFill>
                  <a:srgbClr val="343432"/>
                </a:solidFill>
                <a:latin typeface="Poppins"/>
                <a:ea typeface="Poppins"/>
                <a:cs typeface="Poppins"/>
                <a:sym typeface="Poppins"/>
              </a:rPr>
              <a:t>Google Colab</a:t>
            </a:r>
          </a:p>
          <a:p>
            <a:pPr marL="518160" lvl="1" indent="-259080" algn="just">
              <a:lnSpc>
                <a:spcPts val="3072"/>
              </a:lnSpc>
              <a:spcBef>
                <a:spcPct val="0"/>
              </a:spcBef>
              <a:buAutoNum type="arabicPeriod"/>
            </a:pPr>
            <a:r>
              <a:rPr lang="en-US" sz="2400">
                <a:solidFill>
                  <a:srgbClr val="343432"/>
                </a:solidFill>
                <a:latin typeface="Poppins"/>
                <a:ea typeface="Poppins"/>
                <a:cs typeface="Poppins"/>
                <a:sym typeface="Poppins"/>
              </a:rPr>
              <a:t>Draw.io</a:t>
            </a:r>
          </a:p>
        </p:txBody>
      </p:sp>
      <p:sp>
        <p:nvSpPr>
          <p:cNvPr id="33" name="TextBox 33"/>
          <p:cNvSpPr txBox="1"/>
          <p:nvPr/>
        </p:nvSpPr>
        <p:spPr>
          <a:xfrm>
            <a:off x="7060603" y="2625457"/>
            <a:ext cx="4030300" cy="408486"/>
          </a:xfrm>
          <a:prstGeom prst="rect">
            <a:avLst/>
          </a:prstGeom>
        </p:spPr>
        <p:txBody>
          <a:bodyPr lIns="0" tIns="0" rIns="0" bIns="0" rtlCol="0" anchor="t">
            <a:spAutoFit/>
          </a:bodyPr>
          <a:lstStyle/>
          <a:p>
            <a:pPr marL="0" lvl="0" indent="0" algn="ctr">
              <a:lnSpc>
                <a:spcPts val="3377"/>
              </a:lnSpc>
              <a:spcBef>
                <a:spcPct val="0"/>
              </a:spcBef>
            </a:pPr>
            <a:r>
              <a:rPr lang="en-US" sz="2638" b="1">
                <a:solidFill>
                  <a:srgbClr val="343432"/>
                </a:solidFill>
                <a:latin typeface="Montserrat Bold"/>
                <a:ea typeface="Montserrat Bold"/>
                <a:cs typeface="Montserrat Bold"/>
                <a:sym typeface="Montserrat Bold"/>
              </a:rPr>
              <a:t>SOFTWARE </a:t>
            </a:r>
          </a:p>
        </p:txBody>
      </p:sp>
      <p:sp>
        <p:nvSpPr>
          <p:cNvPr id="34" name="TextBox 34"/>
          <p:cNvSpPr txBox="1"/>
          <p:nvPr/>
        </p:nvSpPr>
        <p:spPr>
          <a:xfrm>
            <a:off x="12377514" y="3290363"/>
            <a:ext cx="4612800" cy="3823716"/>
          </a:xfrm>
          <a:prstGeom prst="rect">
            <a:avLst/>
          </a:prstGeom>
        </p:spPr>
        <p:txBody>
          <a:bodyPr lIns="0" tIns="0" rIns="0" bIns="0" rtlCol="0" anchor="t">
            <a:spAutoFit/>
          </a:bodyPr>
          <a:lstStyle/>
          <a:p>
            <a:pPr marL="518160" lvl="1" indent="-259080" algn="just">
              <a:lnSpc>
                <a:spcPts val="3072"/>
              </a:lnSpc>
              <a:buAutoNum type="arabicPeriod"/>
            </a:pPr>
            <a:r>
              <a:rPr lang="en-US" sz="2400">
                <a:solidFill>
                  <a:srgbClr val="343432"/>
                </a:solidFill>
                <a:latin typeface="Poppins"/>
                <a:ea typeface="Poppins"/>
                <a:cs typeface="Poppins"/>
                <a:sym typeface="Poppins"/>
              </a:rPr>
              <a:t>Data Laporan Lembaran Penanggung Jawab Transaksi (LPT) PT. TASPEN (Persero) Kantor Cabang Bogor</a:t>
            </a:r>
          </a:p>
          <a:p>
            <a:pPr marL="518160" lvl="1" indent="-259080" algn="just">
              <a:lnSpc>
                <a:spcPts val="3072"/>
              </a:lnSpc>
              <a:spcBef>
                <a:spcPct val="0"/>
              </a:spcBef>
              <a:buAutoNum type="arabicPeriod"/>
            </a:pPr>
            <a:r>
              <a:rPr lang="en-US" sz="2400">
                <a:solidFill>
                  <a:srgbClr val="343432"/>
                </a:solidFill>
                <a:latin typeface="Poppins"/>
                <a:ea typeface="Poppins"/>
                <a:cs typeface="Poppins"/>
                <a:sym typeface="Poppins"/>
              </a:rPr>
              <a:t>Jurnal-jurnal pendukung terkait klasterisasi K-Means dan Sistem Informasi dengan metode Waterfall </a:t>
            </a:r>
          </a:p>
        </p:txBody>
      </p:sp>
      <p:sp>
        <p:nvSpPr>
          <p:cNvPr id="35" name="TextBox 35"/>
          <p:cNvSpPr txBox="1"/>
          <p:nvPr/>
        </p:nvSpPr>
        <p:spPr>
          <a:xfrm>
            <a:off x="12762083" y="2432611"/>
            <a:ext cx="4030300" cy="408486"/>
          </a:xfrm>
          <a:prstGeom prst="rect">
            <a:avLst/>
          </a:prstGeom>
        </p:spPr>
        <p:txBody>
          <a:bodyPr lIns="0" tIns="0" rIns="0" bIns="0" rtlCol="0" anchor="t">
            <a:spAutoFit/>
          </a:bodyPr>
          <a:lstStyle/>
          <a:p>
            <a:pPr marL="0" lvl="0" indent="0" algn="ctr">
              <a:lnSpc>
                <a:spcPts val="3377"/>
              </a:lnSpc>
              <a:spcBef>
                <a:spcPct val="0"/>
              </a:spcBef>
            </a:pPr>
            <a:r>
              <a:rPr lang="en-US" sz="2638" b="1">
                <a:solidFill>
                  <a:srgbClr val="343432"/>
                </a:solidFill>
                <a:latin typeface="Montserrat Bold"/>
                <a:ea typeface="Montserrat Bold"/>
                <a:cs typeface="Montserrat Bold"/>
                <a:sym typeface="Montserrat Bold"/>
              </a:rPr>
              <a:t>BAHAN PENELITIAN</a:t>
            </a:r>
          </a:p>
        </p:txBody>
      </p:sp>
      <p:sp>
        <p:nvSpPr>
          <p:cNvPr id="36" name="TextBox 36"/>
          <p:cNvSpPr txBox="1"/>
          <p:nvPr/>
        </p:nvSpPr>
        <p:spPr>
          <a:xfrm>
            <a:off x="7111647" y="6122798"/>
            <a:ext cx="4030300" cy="408486"/>
          </a:xfrm>
          <a:prstGeom prst="rect">
            <a:avLst/>
          </a:prstGeom>
        </p:spPr>
        <p:txBody>
          <a:bodyPr lIns="0" tIns="0" rIns="0" bIns="0" rtlCol="0" anchor="t">
            <a:spAutoFit/>
          </a:bodyPr>
          <a:lstStyle/>
          <a:p>
            <a:pPr marL="0" lvl="0" indent="0" algn="ctr">
              <a:lnSpc>
                <a:spcPts val="3377"/>
              </a:lnSpc>
              <a:spcBef>
                <a:spcPct val="0"/>
              </a:spcBef>
            </a:pPr>
            <a:r>
              <a:rPr lang="en-US" sz="2638" b="1">
                <a:solidFill>
                  <a:srgbClr val="343432"/>
                </a:solidFill>
                <a:latin typeface="Montserrat Bold"/>
                <a:ea typeface="Montserrat Bold"/>
                <a:cs typeface="Montserrat Bold"/>
                <a:sym typeface="Montserrat Bold"/>
              </a:rPr>
              <a:t>HARDWARE</a:t>
            </a:r>
          </a:p>
        </p:txBody>
      </p:sp>
      <p:sp>
        <p:nvSpPr>
          <p:cNvPr id="37" name="TextBox 37"/>
          <p:cNvSpPr txBox="1"/>
          <p:nvPr/>
        </p:nvSpPr>
        <p:spPr>
          <a:xfrm>
            <a:off x="7088519" y="6817033"/>
            <a:ext cx="4145368" cy="1787271"/>
          </a:xfrm>
          <a:prstGeom prst="rect">
            <a:avLst/>
          </a:prstGeom>
        </p:spPr>
        <p:txBody>
          <a:bodyPr lIns="0" tIns="0" rIns="0" bIns="0" rtlCol="0" anchor="t">
            <a:spAutoFit/>
          </a:bodyPr>
          <a:lstStyle/>
          <a:p>
            <a:pPr marL="518160" lvl="1" indent="-259080" algn="just">
              <a:lnSpc>
                <a:spcPts val="2832"/>
              </a:lnSpc>
              <a:buAutoNum type="arabicPeriod"/>
            </a:pPr>
            <a:r>
              <a:rPr lang="en-US" sz="2400">
                <a:solidFill>
                  <a:srgbClr val="343432"/>
                </a:solidFill>
                <a:latin typeface="Poppins"/>
                <a:ea typeface="Poppins"/>
                <a:cs typeface="Poppins"/>
                <a:sym typeface="Poppins"/>
              </a:rPr>
              <a:t>Laptop</a:t>
            </a:r>
          </a:p>
          <a:p>
            <a:pPr marL="518160" lvl="1" indent="-259080" algn="just">
              <a:lnSpc>
                <a:spcPts val="2832"/>
              </a:lnSpc>
              <a:buAutoNum type="arabicPeriod"/>
            </a:pPr>
            <a:r>
              <a:rPr lang="en-US" sz="2400">
                <a:solidFill>
                  <a:srgbClr val="343432"/>
                </a:solidFill>
                <a:latin typeface="Poppins"/>
                <a:ea typeface="Poppins"/>
                <a:cs typeface="Poppins"/>
                <a:sym typeface="Poppins"/>
              </a:rPr>
              <a:t>RAM 8 GB c. Prosesor Intel Core i3 Generasi ke-11</a:t>
            </a:r>
          </a:p>
          <a:p>
            <a:pPr marL="518160" lvl="1" indent="-259080" algn="just">
              <a:lnSpc>
                <a:spcPts val="2832"/>
              </a:lnSpc>
              <a:buAutoNum type="arabicPeriod"/>
            </a:pPr>
            <a:r>
              <a:rPr lang="en-US" sz="2400">
                <a:solidFill>
                  <a:srgbClr val="343432"/>
                </a:solidFill>
                <a:latin typeface="Poppins"/>
                <a:ea typeface="Poppins"/>
                <a:cs typeface="Poppins"/>
                <a:sym typeface="Poppins"/>
              </a:rPr>
              <a:t>SSD 256 GB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2793" b="-86469"/>
            </a:stretch>
          </a:blipFill>
        </p:spPr>
      </p:sp>
      <p:sp>
        <p:nvSpPr>
          <p:cNvPr id="3" name="Freeform 3"/>
          <p:cNvSpPr/>
          <p:nvPr/>
        </p:nvSpPr>
        <p:spPr>
          <a:xfrm rot="895313" flipH="1">
            <a:off x="15258301" y="271456"/>
            <a:ext cx="3451827" cy="3248128"/>
          </a:xfrm>
          <a:custGeom>
            <a:avLst/>
            <a:gdLst/>
            <a:ahLst/>
            <a:cxnLst/>
            <a:rect l="l" t="t" r="r" b="b"/>
            <a:pathLst>
              <a:path w="3451827" h="3248128">
                <a:moveTo>
                  <a:pt x="3451827" y="0"/>
                </a:moveTo>
                <a:lnTo>
                  <a:pt x="0" y="0"/>
                </a:lnTo>
                <a:lnTo>
                  <a:pt x="0" y="3248128"/>
                </a:lnTo>
                <a:lnTo>
                  <a:pt x="3451827" y="3248128"/>
                </a:lnTo>
                <a:lnTo>
                  <a:pt x="3451827" y="0"/>
                </a:lnTo>
                <a:close/>
              </a:path>
            </a:pathLst>
          </a:custGeom>
          <a:blipFill>
            <a:blip r:embed="rId3"/>
            <a:stretch>
              <a:fillRect/>
            </a:stretch>
          </a:blipFill>
        </p:spPr>
      </p:sp>
      <p:sp>
        <p:nvSpPr>
          <p:cNvPr id="4" name="Freeform 4"/>
          <p:cNvSpPr/>
          <p:nvPr/>
        </p:nvSpPr>
        <p:spPr>
          <a:xfrm rot="-1048010">
            <a:off x="-845832" y="3091178"/>
            <a:ext cx="5094762" cy="4794111"/>
          </a:xfrm>
          <a:custGeom>
            <a:avLst/>
            <a:gdLst/>
            <a:ahLst/>
            <a:cxnLst/>
            <a:rect l="l" t="t" r="r" b="b"/>
            <a:pathLst>
              <a:path w="5094762" h="4794111">
                <a:moveTo>
                  <a:pt x="0" y="0"/>
                </a:moveTo>
                <a:lnTo>
                  <a:pt x="5094763" y="0"/>
                </a:lnTo>
                <a:lnTo>
                  <a:pt x="5094763" y="4794111"/>
                </a:lnTo>
                <a:lnTo>
                  <a:pt x="0" y="4794111"/>
                </a:lnTo>
                <a:lnTo>
                  <a:pt x="0" y="0"/>
                </a:lnTo>
                <a:close/>
              </a:path>
            </a:pathLst>
          </a:custGeom>
          <a:blipFill>
            <a:blip r:embed="rId3"/>
            <a:stretch>
              <a:fillRect/>
            </a:stretch>
          </a:blipFill>
        </p:spPr>
      </p:sp>
      <p:sp>
        <p:nvSpPr>
          <p:cNvPr id="5" name="Freeform 5"/>
          <p:cNvSpPr/>
          <p:nvPr/>
        </p:nvSpPr>
        <p:spPr>
          <a:xfrm rot="-1048010">
            <a:off x="-1706924" y="-173027"/>
            <a:ext cx="3328497" cy="3132076"/>
          </a:xfrm>
          <a:custGeom>
            <a:avLst/>
            <a:gdLst/>
            <a:ahLst/>
            <a:cxnLst/>
            <a:rect l="l" t="t" r="r" b="b"/>
            <a:pathLst>
              <a:path w="3328497" h="3132076">
                <a:moveTo>
                  <a:pt x="0" y="0"/>
                </a:moveTo>
                <a:lnTo>
                  <a:pt x="3328498" y="0"/>
                </a:lnTo>
                <a:lnTo>
                  <a:pt x="3328498" y="3132077"/>
                </a:lnTo>
                <a:lnTo>
                  <a:pt x="0" y="3132077"/>
                </a:lnTo>
                <a:lnTo>
                  <a:pt x="0" y="0"/>
                </a:lnTo>
                <a:close/>
              </a:path>
            </a:pathLst>
          </a:custGeom>
          <a:blipFill>
            <a:blip r:embed="rId3"/>
            <a:stretch>
              <a:fillRect/>
            </a:stretch>
          </a:blipFill>
        </p:spPr>
      </p:sp>
      <p:sp>
        <p:nvSpPr>
          <p:cNvPr id="6" name="Freeform 6"/>
          <p:cNvSpPr/>
          <p:nvPr/>
        </p:nvSpPr>
        <p:spPr>
          <a:xfrm flipH="1">
            <a:off x="16004669" y="7057948"/>
            <a:ext cx="4413857" cy="5919161"/>
          </a:xfrm>
          <a:custGeom>
            <a:avLst/>
            <a:gdLst/>
            <a:ahLst/>
            <a:cxnLst/>
            <a:rect l="l" t="t" r="r" b="b"/>
            <a:pathLst>
              <a:path w="4413857" h="5919161">
                <a:moveTo>
                  <a:pt x="4413858" y="0"/>
                </a:moveTo>
                <a:lnTo>
                  <a:pt x="0" y="0"/>
                </a:lnTo>
                <a:lnTo>
                  <a:pt x="0" y="5919162"/>
                </a:lnTo>
                <a:lnTo>
                  <a:pt x="4413858" y="5919162"/>
                </a:lnTo>
                <a:lnTo>
                  <a:pt x="4413858" y="0"/>
                </a:lnTo>
                <a:close/>
              </a:path>
            </a:pathLst>
          </a:custGeom>
          <a:blipFill>
            <a:blip r:embed="rId4"/>
            <a:stretch>
              <a:fillRect/>
            </a:stretch>
          </a:blipFill>
        </p:spPr>
      </p:sp>
      <p:sp>
        <p:nvSpPr>
          <p:cNvPr id="7" name="Freeform 7"/>
          <p:cNvSpPr/>
          <p:nvPr/>
        </p:nvSpPr>
        <p:spPr>
          <a:xfrm rot="838396">
            <a:off x="-805184" y="8531260"/>
            <a:ext cx="5013468" cy="2301089"/>
          </a:xfrm>
          <a:custGeom>
            <a:avLst/>
            <a:gdLst/>
            <a:ahLst/>
            <a:cxnLst/>
            <a:rect l="l" t="t" r="r" b="b"/>
            <a:pathLst>
              <a:path w="5013468" h="2301089">
                <a:moveTo>
                  <a:pt x="0" y="0"/>
                </a:moveTo>
                <a:lnTo>
                  <a:pt x="5013467" y="0"/>
                </a:lnTo>
                <a:lnTo>
                  <a:pt x="5013467" y="2301090"/>
                </a:lnTo>
                <a:lnTo>
                  <a:pt x="0" y="2301090"/>
                </a:lnTo>
                <a:lnTo>
                  <a:pt x="0" y="0"/>
                </a:lnTo>
                <a:close/>
              </a:path>
            </a:pathLst>
          </a:custGeom>
          <a:blipFill>
            <a:blip r:embed="rId5"/>
            <a:stretch>
              <a:fillRect/>
            </a:stretch>
          </a:blipFill>
        </p:spPr>
      </p:sp>
      <p:sp>
        <p:nvSpPr>
          <p:cNvPr id="8" name="Freeform 8"/>
          <p:cNvSpPr/>
          <p:nvPr/>
        </p:nvSpPr>
        <p:spPr>
          <a:xfrm rot="1809266">
            <a:off x="13034076" y="-310628"/>
            <a:ext cx="1107587" cy="1853423"/>
          </a:xfrm>
          <a:custGeom>
            <a:avLst/>
            <a:gdLst/>
            <a:ahLst/>
            <a:cxnLst/>
            <a:rect l="l" t="t" r="r" b="b"/>
            <a:pathLst>
              <a:path w="1107587" h="1853423">
                <a:moveTo>
                  <a:pt x="0" y="0"/>
                </a:moveTo>
                <a:lnTo>
                  <a:pt x="1107588" y="0"/>
                </a:lnTo>
                <a:lnTo>
                  <a:pt x="1107588" y="1853424"/>
                </a:lnTo>
                <a:lnTo>
                  <a:pt x="0" y="1853424"/>
                </a:lnTo>
                <a:lnTo>
                  <a:pt x="0" y="0"/>
                </a:lnTo>
                <a:close/>
              </a:path>
            </a:pathLst>
          </a:custGeom>
          <a:blipFill>
            <a:blip r:embed="rId6"/>
            <a:stretch>
              <a:fillRect l="-95790"/>
            </a:stretch>
          </a:blipFill>
        </p:spPr>
      </p:sp>
      <p:sp>
        <p:nvSpPr>
          <p:cNvPr id="9" name="TextBox 9"/>
          <p:cNvSpPr txBox="1"/>
          <p:nvPr/>
        </p:nvSpPr>
        <p:spPr>
          <a:xfrm>
            <a:off x="4411926" y="428498"/>
            <a:ext cx="8773776"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Latar Belakang</a:t>
            </a:r>
          </a:p>
        </p:txBody>
      </p:sp>
      <p:sp>
        <p:nvSpPr>
          <p:cNvPr id="10" name="Freeform 10"/>
          <p:cNvSpPr/>
          <p:nvPr/>
        </p:nvSpPr>
        <p:spPr>
          <a:xfrm rot="-1683693" flipV="1">
            <a:off x="5671241" y="8984219"/>
            <a:ext cx="881461" cy="622532"/>
          </a:xfrm>
          <a:custGeom>
            <a:avLst/>
            <a:gdLst/>
            <a:ahLst/>
            <a:cxnLst/>
            <a:rect l="l" t="t" r="r" b="b"/>
            <a:pathLst>
              <a:path w="881461" h="622532">
                <a:moveTo>
                  <a:pt x="0" y="622532"/>
                </a:moveTo>
                <a:lnTo>
                  <a:pt x="881460" y="622532"/>
                </a:lnTo>
                <a:lnTo>
                  <a:pt x="881460" y="0"/>
                </a:lnTo>
                <a:lnTo>
                  <a:pt x="0" y="0"/>
                </a:lnTo>
                <a:lnTo>
                  <a:pt x="0" y="622532"/>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1327013">
            <a:off x="11382392" y="2351819"/>
            <a:ext cx="746103" cy="526935"/>
          </a:xfrm>
          <a:custGeom>
            <a:avLst/>
            <a:gdLst/>
            <a:ahLst/>
            <a:cxnLst/>
            <a:rect l="l" t="t" r="r" b="b"/>
            <a:pathLst>
              <a:path w="746103" h="526935">
                <a:moveTo>
                  <a:pt x="0" y="0"/>
                </a:moveTo>
                <a:lnTo>
                  <a:pt x="746104" y="0"/>
                </a:lnTo>
                <a:lnTo>
                  <a:pt x="746104" y="526936"/>
                </a:lnTo>
                <a:lnTo>
                  <a:pt x="0" y="52693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2" name="Group 12"/>
          <p:cNvGrpSpPr/>
          <p:nvPr/>
        </p:nvGrpSpPr>
        <p:grpSpPr>
          <a:xfrm rot="-10800000">
            <a:off x="1179419" y="2597046"/>
            <a:ext cx="4853567" cy="7123446"/>
            <a:chOff x="0" y="0"/>
            <a:chExt cx="1073793" cy="1575976"/>
          </a:xfrm>
        </p:grpSpPr>
        <p:sp>
          <p:nvSpPr>
            <p:cNvPr id="13" name="Freeform 13"/>
            <p:cNvSpPr/>
            <p:nvPr/>
          </p:nvSpPr>
          <p:spPr>
            <a:xfrm>
              <a:off x="0" y="0"/>
              <a:ext cx="1073793" cy="1575976"/>
            </a:xfrm>
            <a:custGeom>
              <a:avLst/>
              <a:gdLst/>
              <a:ahLst/>
              <a:cxnLst/>
              <a:rect l="l" t="t" r="r" b="b"/>
              <a:pathLst>
                <a:path w="1073793" h="1575976">
                  <a:moveTo>
                    <a:pt x="358124" y="19070"/>
                  </a:moveTo>
                  <a:cubicBezTo>
                    <a:pt x="412997" y="7556"/>
                    <a:pt x="475760" y="0"/>
                    <a:pt x="537186" y="0"/>
                  </a:cubicBezTo>
                  <a:cubicBezTo>
                    <a:pt x="598613" y="0"/>
                    <a:pt x="657721" y="6476"/>
                    <a:pt x="712191" y="17990"/>
                  </a:cubicBezTo>
                  <a:cubicBezTo>
                    <a:pt x="713352" y="18350"/>
                    <a:pt x="714510" y="18350"/>
                    <a:pt x="715668" y="18710"/>
                  </a:cubicBezTo>
                  <a:cubicBezTo>
                    <a:pt x="920228" y="64765"/>
                    <a:pt x="1070896" y="186379"/>
                    <a:pt x="1073793" y="345454"/>
                  </a:cubicBezTo>
                  <a:lnTo>
                    <a:pt x="1073793" y="1537096"/>
                  </a:lnTo>
                  <a:cubicBezTo>
                    <a:pt x="1073793" y="1547407"/>
                    <a:pt x="1069697" y="1557297"/>
                    <a:pt x="1062405" y="1564588"/>
                  </a:cubicBezTo>
                  <a:cubicBezTo>
                    <a:pt x="1055114" y="1571880"/>
                    <a:pt x="1045224" y="1575976"/>
                    <a:pt x="1034912" y="1575976"/>
                  </a:cubicBezTo>
                  <a:lnTo>
                    <a:pt x="38881" y="1575976"/>
                  </a:lnTo>
                  <a:cubicBezTo>
                    <a:pt x="28569" y="1575976"/>
                    <a:pt x="18679" y="1571880"/>
                    <a:pt x="11388" y="1564588"/>
                  </a:cubicBezTo>
                  <a:cubicBezTo>
                    <a:pt x="4096" y="1557297"/>
                    <a:pt x="0" y="1547407"/>
                    <a:pt x="0" y="1537096"/>
                  </a:cubicBezTo>
                  <a:lnTo>
                    <a:pt x="0" y="346368"/>
                  </a:lnTo>
                  <a:cubicBezTo>
                    <a:pt x="2897" y="185660"/>
                    <a:pt x="151247" y="64045"/>
                    <a:pt x="358124" y="19070"/>
                  </a:cubicBezTo>
                  <a:lnTo>
                    <a:pt x="358124" y="19070"/>
                  </a:lnTo>
                  <a:close/>
                </a:path>
              </a:pathLst>
            </a:custGeom>
            <a:solidFill>
              <a:srgbClr val="000000">
                <a:alpha val="0"/>
              </a:srgbClr>
            </a:solidFill>
            <a:ln w="57150" cap="rnd">
              <a:solidFill>
                <a:srgbClr val="1C32C7"/>
              </a:solidFill>
              <a:prstDash val="solid"/>
              <a:round/>
            </a:ln>
          </p:spPr>
        </p:sp>
        <p:sp>
          <p:nvSpPr>
            <p:cNvPr id="14" name="TextBox 14"/>
            <p:cNvSpPr txBox="1"/>
            <p:nvPr/>
          </p:nvSpPr>
          <p:spPr>
            <a:xfrm>
              <a:off x="0" y="88900"/>
              <a:ext cx="1073793" cy="148707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980478" y="8229709"/>
            <a:ext cx="1251449" cy="12514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2C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3232329" y="8486077"/>
            <a:ext cx="747746" cy="747746"/>
          </a:xfrm>
          <a:custGeom>
            <a:avLst/>
            <a:gdLst/>
            <a:ahLst/>
            <a:cxnLst/>
            <a:rect l="l" t="t" r="r" b="b"/>
            <a:pathLst>
              <a:path w="747746" h="747746">
                <a:moveTo>
                  <a:pt x="0" y="0"/>
                </a:moveTo>
                <a:lnTo>
                  <a:pt x="747746" y="0"/>
                </a:lnTo>
                <a:lnTo>
                  <a:pt x="747746" y="747746"/>
                </a:lnTo>
                <a:lnTo>
                  <a:pt x="0" y="7477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TextBox 19"/>
          <p:cNvSpPr txBox="1"/>
          <p:nvPr/>
        </p:nvSpPr>
        <p:spPr>
          <a:xfrm>
            <a:off x="1491745" y="3374257"/>
            <a:ext cx="4141599" cy="4687570"/>
          </a:xfrm>
          <a:prstGeom prst="rect">
            <a:avLst/>
          </a:prstGeom>
        </p:spPr>
        <p:txBody>
          <a:bodyPr lIns="0" tIns="0" rIns="0" bIns="0" rtlCol="0" anchor="t">
            <a:spAutoFit/>
          </a:bodyPr>
          <a:lstStyle/>
          <a:p>
            <a:pPr algn="just">
              <a:lnSpc>
                <a:spcPts val="3079"/>
              </a:lnSpc>
              <a:spcBef>
                <a:spcPct val="0"/>
              </a:spcBef>
            </a:pPr>
            <a:r>
              <a:rPr lang="en-US" sz="2199">
                <a:solidFill>
                  <a:srgbClr val="1C32C7"/>
                </a:solidFill>
                <a:latin typeface="Poppins"/>
                <a:ea typeface="Poppins"/>
                <a:cs typeface="Poppins"/>
                <a:sym typeface="Poppins"/>
              </a:rPr>
              <a:t>PT Taspen (Persero) adalah Badan Usaha Milik Negara (BUMN) yang bergerak di bidang asuransi tabungan hari tua dan dana pensiun bagi Aparatur Sipil Negara (ASN) serta Pejabat Negara. Perusahaan ini memiliki tanggung jawab untuk memastikan pengelolaan transaksi keuangan berjalan secara akurat dan efisien.</a:t>
            </a:r>
          </a:p>
        </p:txBody>
      </p:sp>
      <p:grpSp>
        <p:nvGrpSpPr>
          <p:cNvPr id="20" name="Group 20"/>
          <p:cNvGrpSpPr/>
          <p:nvPr/>
        </p:nvGrpSpPr>
        <p:grpSpPr>
          <a:xfrm>
            <a:off x="6647316" y="2087258"/>
            <a:ext cx="4993368" cy="7123446"/>
            <a:chOff x="0" y="0"/>
            <a:chExt cx="1104722" cy="1575976"/>
          </a:xfrm>
        </p:grpSpPr>
        <p:sp>
          <p:nvSpPr>
            <p:cNvPr id="21" name="Freeform 21"/>
            <p:cNvSpPr/>
            <p:nvPr/>
          </p:nvSpPr>
          <p:spPr>
            <a:xfrm>
              <a:off x="0" y="0"/>
              <a:ext cx="1104722" cy="1575976"/>
            </a:xfrm>
            <a:custGeom>
              <a:avLst/>
              <a:gdLst/>
              <a:ahLst/>
              <a:cxnLst/>
              <a:rect l="l" t="t" r="r" b="b"/>
              <a:pathLst>
                <a:path w="1104722" h="1575976">
                  <a:moveTo>
                    <a:pt x="368440" y="19070"/>
                  </a:moveTo>
                  <a:cubicBezTo>
                    <a:pt x="424893" y="7556"/>
                    <a:pt x="489464" y="0"/>
                    <a:pt x="552659" y="0"/>
                  </a:cubicBezTo>
                  <a:cubicBezTo>
                    <a:pt x="615855" y="0"/>
                    <a:pt x="676666" y="6476"/>
                    <a:pt x="732705" y="17990"/>
                  </a:cubicBezTo>
                  <a:cubicBezTo>
                    <a:pt x="733899" y="18350"/>
                    <a:pt x="735091" y="18350"/>
                    <a:pt x="736283" y="18710"/>
                  </a:cubicBezTo>
                  <a:cubicBezTo>
                    <a:pt x="946734" y="64765"/>
                    <a:pt x="1101742" y="186379"/>
                    <a:pt x="1104722" y="345454"/>
                  </a:cubicBezTo>
                  <a:lnTo>
                    <a:pt x="1104722" y="1538184"/>
                  </a:lnTo>
                  <a:cubicBezTo>
                    <a:pt x="1104722" y="1548207"/>
                    <a:pt x="1100741" y="1557820"/>
                    <a:pt x="1093653" y="1564907"/>
                  </a:cubicBezTo>
                  <a:cubicBezTo>
                    <a:pt x="1086566" y="1571995"/>
                    <a:pt x="1076953" y="1575976"/>
                    <a:pt x="1066930" y="1575976"/>
                  </a:cubicBezTo>
                  <a:lnTo>
                    <a:pt x="37792" y="1575976"/>
                  </a:lnTo>
                  <a:cubicBezTo>
                    <a:pt x="27769" y="1575976"/>
                    <a:pt x="18156" y="1571995"/>
                    <a:pt x="11069" y="1564907"/>
                  </a:cubicBezTo>
                  <a:cubicBezTo>
                    <a:pt x="3982" y="1557820"/>
                    <a:pt x="0" y="1548207"/>
                    <a:pt x="0" y="1538184"/>
                  </a:cubicBezTo>
                  <a:lnTo>
                    <a:pt x="0" y="346368"/>
                  </a:lnTo>
                  <a:cubicBezTo>
                    <a:pt x="2981" y="185660"/>
                    <a:pt x="155603" y="64045"/>
                    <a:pt x="368440" y="19070"/>
                  </a:cubicBezTo>
                  <a:lnTo>
                    <a:pt x="368440" y="19070"/>
                  </a:lnTo>
                  <a:close/>
                </a:path>
              </a:pathLst>
            </a:custGeom>
            <a:solidFill>
              <a:srgbClr val="000000">
                <a:alpha val="0"/>
              </a:srgbClr>
            </a:solidFill>
            <a:ln w="57150" cap="rnd">
              <a:solidFill>
                <a:srgbClr val="1C32C7"/>
              </a:solidFill>
              <a:prstDash val="solid"/>
              <a:round/>
            </a:ln>
          </p:spPr>
        </p:sp>
        <p:sp>
          <p:nvSpPr>
            <p:cNvPr id="22" name="TextBox 22"/>
            <p:cNvSpPr txBox="1"/>
            <p:nvPr/>
          </p:nvSpPr>
          <p:spPr>
            <a:xfrm>
              <a:off x="0" y="88900"/>
              <a:ext cx="1104722" cy="148707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10800000">
            <a:off x="8515996" y="2223808"/>
            <a:ext cx="1251449" cy="12514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2C7"/>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705647" y="2462381"/>
            <a:ext cx="757848" cy="774302"/>
          </a:xfrm>
          <a:custGeom>
            <a:avLst/>
            <a:gdLst/>
            <a:ahLst/>
            <a:cxnLst/>
            <a:rect l="l" t="t" r="r" b="b"/>
            <a:pathLst>
              <a:path w="757848" h="774302">
                <a:moveTo>
                  <a:pt x="0" y="0"/>
                </a:moveTo>
                <a:lnTo>
                  <a:pt x="757848" y="0"/>
                </a:lnTo>
                <a:lnTo>
                  <a:pt x="757848" y="774302"/>
                </a:lnTo>
                <a:lnTo>
                  <a:pt x="0" y="77430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27" name="Group 27"/>
          <p:cNvGrpSpPr/>
          <p:nvPr/>
        </p:nvGrpSpPr>
        <p:grpSpPr>
          <a:xfrm rot="-10800000">
            <a:off x="8586818" y="8731107"/>
            <a:ext cx="1046381" cy="104638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57150" cap="sq">
              <a:solidFill>
                <a:srgbClr val="1C32C7"/>
              </a:solidFill>
              <a:prstDash val="solid"/>
              <a:miter/>
            </a:ln>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8819384" y="8947275"/>
            <a:ext cx="535781" cy="54737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Inter Bold"/>
                <a:ea typeface="Inter Bold"/>
                <a:cs typeface="Inter Bold"/>
                <a:sym typeface="Inter Bold"/>
              </a:rPr>
              <a:t>02</a:t>
            </a:r>
          </a:p>
        </p:txBody>
      </p:sp>
      <p:sp>
        <p:nvSpPr>
          <p:cNvPr id="31" name="TextBox 31"/>
          <p:cNvSpPr txBox="1"/>
          <p:nvPr/>
        </p:nvSpPr>
        <p:spPr>
          <a:xfrm>
            <a:off x="6946834" y="3625083"/>
            <a:ext cx="4396714" cy="4939895"/>
          </a:xfrm>
          <a:prstGeom prst="rect">
            <a:avLst/>
          </a:prstGeom>
        </p:spPr>
        <p:txBody>
          <a:bodyPr lIns="0" tIns="0" rIns="0" bIns="0" rtlCol="0" anchor="t">
            <a:spAutoFit/>
          </a:bodyPr>
          <a:lstStyle/>
          <a:p>
            <a:pPr algn="just">
              <a:lnSpc>
                <a:spcPts val="2822"/>
              </a:lnSpc>
              <a:spcBef>
                <a:spcPct val="0"/>
              </a:spcBef>
            </a:pPr>
            <a:r>
              <a:rPr lang="en-US" sz="2015">
                <a:solidFill>
                  <a:srgbClr val="1C32C7"/>
                </a:solidFill>
                <a:latin typeface="Poppins"/>
                <a:ea typeface="Poppins"/>
                <a:cs typeface="Poppins"/>
                <a:sym typeface="Poppins"/>
              </a:rPr>
              <a:t>Di PT Taspen Cabang Bogor, Divisi Rumah Tangga yang bertugas menyusun Lembar Pertanggung jawaban Transaksi (LPT) masih menggunakan Microsoft Excel tanpa sistem yang terintegrasi , menyebabkan meningkatkan potensi kesalahan input data serta dengan tidak tersedianya informasi analitis yang memadai, sehingga manajemen kesulitan dalam melakukan pengendalian anggaran yang efektif dan Pengambilan Keputusan </a:t>
            </a:r>
          </a:p>
        </p:txBody>
      </p:sp>
      <p:grpSp>
        <p:nvGrpSpPr>
          <p:cNvPr id="32" name="Group 32"/>
          <p:cNvGrpSpPr/>
          <p:nvPr/>
        </p:nvGrpSpPr>
        <p:grpSpPr>
          <a:xfrm rot="-10800000">
            <a:off x="12255015" y="2571006"/>
            <a:ext cx="5276938" cy="7123446"/>
            <a:chOff x="0" y="0"/>
            <a:chExt cx="1167459" cy="1575976"/>
          </a:xfrm>
        </p:grpSpPr>
        <p:sp>
          <p:nvSpPr>
            <p:cNvPr id="33" name="Freeform 33"/>
            <p:cNvSpPr/>
            <p:nvPr/>
          </p:nvSpPr>
          <p:spPr>
            <a:xfrm>
              <a:off x="0" y="0"/>
              <a:ext cx="1167459" cy="1575976"/>
            </a:xfrm>
            <a:custGeom>
              <a:avLst/>
              <a:gdLst/>
              <a:ahLst/>
              <a:cxnLst/>
              <a:rect l="l" t="t" r="r" b="b"/>
              <a:pathLst>
                <a:path w="1167459" h="1575976">
                  <a:moveTo>
                    <a:pt x="389363" y="19070"/>
                  </a:moveTo>
                  <a:cubicBezTo>
                    <a:pt x="449023" y="7556"/>
                    <a:pt x="517261" y="0"/>
                    <a:pt x="584044" y="0"/>
                  </a:cubicBezTo>
                  <a:cubicBezTo>
                    <a:pt x="650829" y="0"/>
                    <a:pt x="715093" y="6476"/>
                    <a:pt x="774315" y="17990"/>
                  </a:cubicBezTo>
                  <a:cubicBezTo>
                    <a:pt x="775577" y="18350"/>
                    <a:pt x="776836" y="18350"/>
                    <a:pt x="778096" y="18710"/>
                  </a:cubicBezTo>
                  <a:cubicBezTo>
                    <a:pt x="1000499" y="64765"/>
                    <a:pt x="1164309" y="186379"/>
                    <a:pt x="1167459" y="345454"/>
                  </a:cubicBezTo>
                  <a:lnTo>
                    <a:pt x="1167459" y="1540215"/>
                  </a:lnTo>
                  <a:cubicBezTo>
                    <a:pt x="1167459" y="1559965"/>
                    <a:pt x="1151448" y="1575976"/>
                    <a:pt x="1131698" y="1575976"/>
                  </a:cubicBezTo>
                  <a:lnTo>
                    <a:pt x="35761" y="1575976"/>
                  </a:lnTo>
                  <a:cubicBezTo>
                    <a:pt x="16011" y="1575976"/>
                    <a:pt x="0" y="1559965"/>
                    <a:pt x="0" y="1540215"/>
                  </a:cubicBezTo>
                  <a:lnTo>
                    <a:pt x="0" y="346368"/>
                  </a:lnTo>
                  <a:cubicBezTo>
                    <a:pt x="3150" y="185660"/>
                    <a:pt x="164440" y="64045"/>
                    <a:pt x="389363" y="19070"/>
                  </a:cubicBezTo>
                  <a:lnTo>
                    <a:pt x="389363" y="19070"/>
                  </a:lnTo>
                  <a:close/>
                </a:path>
              </a:pathLst>
            </a:custGeom>
            <a:solidFill>
              <a:srgbClr val="000000">
                <a:alpha val="0"/>
              </a:srgbClr>
            </a:solidFill>
            <a:ln w="57150" cap="rnd">
              <a:solidFill>
                <a:srgbClr val="1C32C7"/>
              </a:solidFill>
              <a:prstDash val="solid"/>
              <a:round/>
            </a:ln>
          </p:spPr>
        </p:sp>
        <p:sp>
          <p:nvSpPr>
            <p:cNvPr id="34" name="TextBox 34"/>
            <p:cNvSpPr txBox="1"/>
            <p:nvPr/>
          </p:nvSpPr>
          <p:spPr>
            <a:xfrm>
              <a:off x="0" y="88900"/>
              <a:ext cx="1167459" cy="1487076"/>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565257" y="3615875"/>
            <a:ext cx="4771086" cy="4098417"/>
          </a:xfrm>
          <a:prstGeom prst="rect">
            <a:avLst/>
          </a:prstGeom>
        </p:spPr>
        <p:txBody>
          <a:bodyPr lIns="0" tIns="0" rIns="0" bIns="0" rtlCol="0" anchor="t">
            <a:spAutoFit/>
          </a:bodyPr>
          <a:lstStyle/>
          <a:p>
            <a:pPr algn="just">
              <a:lnSpc>
                <a:spcPts val="2499"/>
              </a:lnSpc>
            </a:pPr>
            <a:r>
              <a:rPr lang="en-US" sz="2100">
                <a:solidFill>
                  <a:srgbClr val="1C32C7"/>
                </a:solidFill>
                <a:latin typeface="Poppins"/>
                <a:ea typeface="Poppins"/>
                <a:cs typeface="Poppins"/>
                <a:sym typeface="Poppins"/>
              </a:rPr>
              <a:t>Untuk mengatasi Permasalahan tersebut, dikembangkan sistem berbasis web bernama Laporanku yang mengotomatisasi proses pembuatan Lembar Pertanggung jawaban Transaksi (LPT). Sistem ini juga mengintegrasikan algoritma K-Means Clustering untuk mengelompokkan data pengeluaran, sehingga dapat membantu dalam mengidentifikasi tren pengeluaran dan mengelola anggaran secara lebih optimal.</a:t>
            </a:r>
          </a:p>
        </p:txBody>
      </p:sp>
      <p:grpSp>
        <p:nvGrpSpPr>
          <p:cNvPr id="36" name="Group 36"/>
          <p:cNvGrpSpPr/>
          <p:nvPr/>
        </p:nvGrpSpPr>
        <p:grpSpPr>
          <a:xfrm>
            <a:off x="14158607" y="1988468"/>
            <a:ext cx="1046381" cy="104638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57150" cap="sq">
              <a:solidFill>
                <a:srgbClr val="1C32C7"/>
              </a:solidFill>
              <a:prstDash val="solid"/>
              <a:miter/>
            </a:ln>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4403113" y="2220780"/>
            <a:ext cx="547688" cy="54737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Inter Bold"/>
                <a:ea typeface="Inter Bold"/>
                <a:cs typeface="Inter Bold"/>
                <a:sym typeface="Inter Bold"/>
              </a:rPr>
              <a:t>03</a:t>
            </a:r>
          </a:p>
        </p:txBody>
      </p:sp>
      <p:grpSp>
        <p:nvGrpSpPr>
          <p:cNvPr id="40" name="Group 40"/>
          <p:cNvGrpSpPr/>
          <p:nvPr/>
        </p:nvGrpSpPr>
        <p:grpSpPr>
          <a:xfrm>
            <a:off x="3240665" y="2047815"/>
            <a:ext cx="1046381" cy="104638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57150" cap="sq">
              <a:solidFill>
                <a:srgbClr val="1C32C7"/>
              </a:solidFill>
              <a:prstDash val="solid"/>
              <a:miter/>
            </a:ln>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3508585" y="2263983"/>
            <a:ext cx="510540" cy="54737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Inter Bold"/>
                <a:ea typeface="Inter Bold"/>
                <a:cs typeface="Inter Bold"/>
                <a:sym typeface="Inter Bold"/>
              </a:rPr>
              <a:t>O1</a:t>
            </a:r>
          </a:p>
        </p:txBody>
      </p:sp>
      <p:grpSp>
        <p:nvGrpSpPr>
          <p:cNvPr id="44" name="Group 44"/>
          <p:cNvGrpSpPr/>
          <p:nvPr/>
        </p:nvGrpSpPr>
        <p:grpSpPr>
          <a:xfrm>
            <a:off x="14134577" y="8564978"/>
            <a:ext cx="977092" cy="977092"/>
            <a:chOff x="0" y="0"/>
            <a:chExt cx="1302789" cy="1302789"/>
          </a:xfrm>
        </p:grpSpPr>
        <p:grpSp>
          <p:nvGrpSpPr>
            <p:cNvPr id="45" name="Group 45"/>
            <p:cNvGrpSpPr/>
            <p:nvPr/>
          </p:nvGrpSpPr>
          <p:grpSpPr>
            <a:xfrm rot="-10800000">
              <a:off x="0" y="0"/>
              <a:ext cx="1302789" cy="1302789"/>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2C7"/>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48" name="Freeform 48"/>
            <p:cNvSpPr/>
            <p:nvPr/>
          </p:nvSpPr>
          <p:spPr>
            <a:xfrm>
              <a:off x="205575" y="162475"/>
              <a:ext cx="938683" cy="916390"/>
            </a:xfrm>
            <a:custGeom>
              <a:avLst/>
              <a:gdLst/>
              <a:ahLst/>
              <a:cxnLst/>
              <a:rect l="l" t="t" r="r" b="b"/>
              <a:pathLst>
                <a:path w="938683" h="916390">
                  <a:moveTo>
                    <a:pt x="0" y="0"/>
                  </a:moveTo>
                  <a:lnTo>
                    <a:pt x="938684" y="0"/>
                  </a:lnTo>
                  <a:lnTo>
                    <a:pt x="938684" y="916390"/>
                  </a:lnTo>
                  <a:lnTo>
                    <a:pt x="0" y="916390"/>
                  </a:lnTo>
                  <a:lnTo>
                    <a:pt x="0" y="0"/>
                  </a:lnTo>
                  <a:close/>
                </a:path>
              </a:pathLst>
            </a:custGeom>
            <a:blipFill>
              <a:blip r:embed="rId13" cstate="print">
                <a:extLst>
                  <a:ext uri="{96DAC541-7B7A-43D3-8B79-37D633B846F1}">
                    <asvg:svgBlip xmlns:asvg="http://schemas.microsoft.com/office/drawing/2016/SVG/main" xmlns="" r:embed="rId14"/>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sp>
        <p:nvSpPr>
          <p:cNvPr id="3" name="Freeform 3"/>
          <p:cNvSpPr/>
          <p:nvPr/>
        </p:nvSpPr>
        <p:spPr>
          <a:xfrm rot="895313" flipH="1">
            <a:off x="13662279" y="7863040"/>
            <a:ext cx="5151947" cy="4847921"/>
          </a:xfrm>
          <a:custGeom>
            <a:avLst/>
            <a:gdLst/>
            <a:ahLst/>
            <a:cxnLst/>
            <a:rect l="l" t="t" r="r" b="b"/>
            <a:pathLst>
              <a:path w="5151947" h="4847921">
                <a:moveTo>
                  <a:pt x="5151946" y="0"/>
                </a:moveTo>
                <a:lnTo>
                  <a:pt x="0" y="0"/>
                </a:lnTo>
                <a:lnTo>
                  <a:pt x="0" y="4847920"/>
                </a:lnTo>
                <a:lnTo>
                  <a:pt x="5151946" y="4847920"/>
                </a:lnTo>
                <a:lnTo>
                  <a:pt x="5151946" y="0"/>
                </a:lnTo>
                <a:close/>
              </a:path>
            </a:pathLst>
          </a:custGeom>
          <a:blipFill>
            <a:blip r:embed="rId3"/>
            <a:stretch>
              <a:fillRect/>
            </a:stretch>
          </a:blipFill>
        </p:spPr>
      </p:sp>
      <p:sp>
        <p:nvSpPr>
          <p:cNvPr id="4" name="Freeform 4"/>
          <p:cNvSpPr/>
          <p:nvPr/>
        </p:nvSpPr>
        <p:spPr>
          <a:xfrm rot="895313" flipH="1">
            <a:off x="15294194" y="4099636"/>
            <a:ext cx="5151947" cy="4847921"/>
          </a:xfrm>
          <a:custGeom>
            <a:avLst/>
            <a:gdLst/>
            <a:ahLst/>
            <a:cxnLst/>
            <a:rect l="l" t="t" r="r" b="b"/>
            <a:pathLst>
              <a:path w="5151947" h="4847921">
                <a:moveTo>
                  <a:pt x="5151947" y="0"/>
                </a:moveTo>
                <a:lnTo>
                  <a:pt x="0" y="0"/>
                </a:lnTo>
                <a:lnTo>
                  <a:pt x="0" y="4847921"/>
                </a:lnTo>
                <a:lnTo>
                  <a:pt x="5151947" y="4847921"/>
                </a:lnTo>
                <a:lnTo>
                  <a:pt x="5151947" y="0"/>
                </a:lnTo>
                <a:close/>
              </a:path>
            </a:pathLst>
          </a:custGeom>
          <a:blipFill>
            <a:blip r:embed="rId3"/>
            <a:stretch>
              <a:fillRect/>
            </a:stretch>
          </a:blipFill>
        </p:spPr>
      </p:sp>
      <p:sp>
        <p:nvSpPr>
          <p:cNvPr id="5" name="Freeform 5"/>
          <p:cNvSpPr/>
          <p:nvPr/>
        </p:nvSpPr>
        <p:spPr>
          <a:xfrm>
            <a:off x="16238252" y="7322853"/>
            <a:ext cx="1326435" cy="1337609"/>
          </a:xfrm>
          <a:custGeom>
            <a:avLst/>
            <a:gdLst/>
            <a:ahLst/>
            <a:cxnLst/>
            <a:rect l="l" t="t" r="r" b="b"/>
            <a:pathLst>
              <a:path w="1326435" h="1337609">
                <a:moveTo>
                  <a:pt x="0" y="0"/>
                </a:moveTo>
                <a:lnTo>
                  <a:pt x="1326435" y="0"/>
                </a:lnTo>
                <a:lnTo>
                  <a:pt x="1326435" y="1337609"/>
                </a:lnTo>
                <a:lnTo>
                  <a:pt x="0" y="1337609"/>
                </a:lnTo>
                <a:lnTo>
                  <a:pt x="0" y="0"/>
                </a:lnTo>
                <a:close/>
              </a:path>
            </a:pathLst>
          </a:custGeom>
          <a:blipFill>
            <a:blip r:embed="rId4" cstate="print"/>
            <a:stretch>
              <a:fillRect r="-135975" b="-100000"/>
            </a:stretch>
          </a:blipFill>
        </p:spPr>
      </p:sp>
      <p:sp>
        <p:nvSpPr>
          <p:cNvPr id="6" name="Freeform 6"/>
          <p:cNvSpPr/>
          <p:nvPr/>
        </p:nvSpPr>
        <p:spPr>
          <a:xfrm>
            <a:off x="16951622" y="3894573"/>
            <a:ext cx="2672756" cy="2004567"/>
          </a:xfrm>
          <a:custGeom>
            <a:avLst/>
            <a:gdLst/>
            <a:ahLst/>
            <a:cxnLst/>
            <a:rect l="l" t="t" r="r" b="b"/>
            <a:pathLst>
              <a:path w="2672756" h="2004567">
                <a:moveTo>
                  <a:pt x="0" y="0"/>
                </a:moveTo>
                <a:lnTo>
                  <a:pt x="2672756" y="0"/>
                </a:lnTo>
                <a:lnTo>
                  <a:pt x="2672756" y="2004567"/>
                </a:lnTo>
                <a:lnTo>
                  <a:pt x="0" y="2004567"/>
                </a:lnTo>
                <a:lnTo>
                  <a:pt x="0" y="0"/>
                </a:lnTo>
                <a:close/>
              </a:path>
            </a:pathLst>
          </a:custGeom>
          <a:blipFill>
            <a:blip r:embed="rId5"/>
            <a:stretch>
              <a:fillRect/>
            </a:stretch>
          </a:blipFill>
        </p:spPr>
      </p:sp>
      <p:sp>
        <p:nvSpPr>
          <p:cNvPr id="7" name="Freeform 7"/>
          <p:cNvSpPr/>
          <p:nvPr/>
        </p:nvSpPr>
        <p:spPr>
          <a:xfrm rot="-2284815">
            <a:off x="4876054" y="286472"/>
            <a:ext cx="3625795" cy="3411830"/>
          </a:xfrm>
          <a:custGeom>
            <a:avLst/>
            <a:gdLst/>
            <a:ahLst/>
            <a:cxnLst/>
            <a:rect l="l" t="t" r="r" b="b"/>
            <a:pathLst>
              <a:path w="3625795" h="3411830">
                <a:moveTo>
                  <a:pt x="0" y="0"/>
                </a:moveTo>
                <a:lnTo>
                  <a:pt x="3625795" y="0"/>
                </a:lnTo>
                <a:lnTo>
                  <a:pt x="3625795" y="3411829"/>
                </a:lnTo>
                <a:lnTo>
                  <a:pt x="0" y="3411829"/>
                </a:lnTo>
                <a:lnTo>
                  <a:pt x="0" y="0"/>
                </a:lnTo>
                <a:close/>
              </a:path>
            </a:pathLst>
          </a:custGeom>
          <a:blipFill>
            <a:blip r:embed="rId3"/>
            <a:stretch>
              <a:fillRect/>
            </a:stretch>
          </a:blipFill>
        </p:spPr>
      </p:sp>
      <p:sp>
        <p:nvSpPr>
          <p:cNvPr id="8" name="Freeform 8"/>
          <p:cNvSpPr/>
          <p:nvPr/>
        </p:nvSpPr>
        <p:spPr>
          <a:xfrm rot="-1048010">
            <a:off x="-3417185" y="4233534"/>
            <a:ext cx="4643713" cy="4369679"/>
          </a:xfrm>
          <a:custGeom>
            <a:avLst/>
            <a:gdLst/>
            <a:ahLst/>
            <a:cxnLst/>
            <a:rect l="l" t="t" r="r" b="b"/>
            <a:pathLst>
              <a:path w="4643713" h="4369679">
                <a:moveTo>
                  <a:pt x="0" y="0"/>
                </a:moveTo>
                <a:lnTo>
                  <a:pt x="4643713" y="0"/>
                </a:lnTo>
                <a:lnTo>
                  <a:pt x="4643713" y="4369678"/>
                </a:lnTo>
                <a:lnTo>
                  <a:pt x="0" y="4369678"/>
                </a:lnTo>
                <a:lnTo>
                  <a:pt x="0" y="0"/>
                </a:lnTo>
                <a:close/>
              </a:path>
            </a:pathLst>
          </a:custGeom>
          <a:blipFill>
            <a:blip r:embed="rId3"/>
            <a:stretch>
              <a:fillRect/>
            </a:stretch>
          </a:blipFill>
        </p:spPr>
      </p:sp>
      <p:sp>
        <p:nvSpPr>
          <p:cNvPr id="9" name="Freeform 9"/>
          <p:cNvSpPr/>
          <p:nvPr/>
        </p:nvSpPr>
        <p:spPr>
          <a:xfrm>
            <a:off x="5376675" y="8972522"/>
            <a:ext cx="5311345" cy="2929828"/>
          </a:xfrm>
          <a:custGeom>
            <a:avLst/>
            <a:gdLst/>
            <a:ahLst/>
            <a:cxnLst/>
            <a:rect l="l" t="t" r="r" b="b"/>
            <a:pathLst>
              <a:path w="5311345" h="2929828">
                <a:moveTo>
                  <a:pt x="0" y="0"/>
                </a:moveTo>
                <a:lnTo>
                  <a:pt x="5311346" y="0"/>
                </a:lnTo>
                <a:lnTo>
                  <a:pt x="5311346" y="2929828"/>
                </a:lnTo>
                <a:lnTo>
                  <a:pt x="0" y="2929828"/>
                </a:lnTo>
                <a:lnTo>
                  <a:pt x="0" y="0"/>
                </a:lnTo>
                <a:close/>
              </a:path>
            </a:pathLst>
          </a:custGeom>
          <a:blipFill>
            <a:blip r:embed="rId6"/>
            <a:stretch>
              <a:fillRect/>
            </a:stretch>
          </a:blipFill>
        </p:spPr>
      </p:sp>
      <p:sp>
        <p:nvSpPr>
          <p:cNvPr id="10" name="TextBox 10"/>
          <p:cNvSpPr txBox="1"/>
          <p:nvPr/>
        </p:nvSpPr>
        <p:spPr>
          <a:xfrm>
            <a:off x="2568614" y="428498"/>
            <a:ext cx="3952363" cy="1267078"/>
          </a:xfrm>
          <a:prstGeom prst="rect">
            <a:avLst/>
          </a:prstGeom>
        </p:spPr>
        <p:txBody>
          <a:bodyPr lIns="0" tIns="0" rIns="0" bIns="0" rtlCol="0" anchor="t">
            <a:spAutoFit/>
          </a:bodyPr>
          <a:lstStyle/>
          <a:p>
            <a:pPr algn="l">
              <a:lnSpc>
                <a:spcPts val="8007"/>
              </a:lnSpc>
            </a:pPr>
            <a:r>
              <a:rPr lang="en-US" sz="8799">
                <a:solidFill>
                  <a:srgbClr val="FFFFFF"/>
                </a:solidFill>
                <a:latin typeface="Funtastic"/>
                <a:ea typeface="Funtastic"/>
                <a:cs typeface="Funtastic"/>
                <a:sym typeface="Funtastic"/>
              </a:rPr>
              <a:t>Tujuan</a:t>
            </a:r>
          </a:p>
        </p:txBody>
      </p:sp>
      <p:sp>
        <p:nvSpPr>
          <p:cNvPr id="11" name="Freeform 11"/>
          <p:cNvSpPr/>
          <p:nvPr/>
        </p:nvSpPr>
        <p:spPr>
          <a:xfrm rot="1831243">
            <a:off x="481874" y="186980"/>
            <a:ext cx="1354956" cy="2267367"/>
          </a:xfrm>
          <a:custGeom>
            <a:avLst/>
            <a:gdLst/>
            <a:ahLst/>
            <a:cxnLst/>
            <a:rect l="l" t="t" r="r" b="b"/>
            <a:pathLst>
              <a:path w="1354956" h="2267367">
                <a:moveTo>
                  <a:pt x="0" y="0"/>
                </a:moveTo>
                <a:lnTo>
                  <a:pt x="1354956" y="0"/>
                </a:lnTo>
                <a:lnTo>
                  <a:pt x="1354956" y="2267368"/>
                </a:lnTo>
                <a:lnTo>
                  <a:pt x="0" y="2267368"/>
                </a:lnTo>
                <a:lnTo>
                  <a:pt x="0" y="0"/>
                </a:lnTo>
                <a:close/>
              </a:path>
            </a:pathLst>
          </a:custGeom>
          <a:blipFill>
            <a:blip r:embed="rId7"/>
            <a:stretch>
              <a:fillRect l="-95790"/>
            </a:stretch>
          </a:blipFill>
        </p:spPr>
      </p:sp>
      <p:grpSp>
        <p:nvGrpSpPr>
          <p:cNvPr id="12" name="Group 12"/>
          <p:cNvGrpSpPr/>
          <p:nvPr/>
        </p:nvGrpSpPr>
        <p:grpSpPr>
          <a:xfrm>
            <a:off x="391479" y="2133060"/>
            <a:ext cx="7396234" cy="7396074"/>
            <a:chOff x="0" y="0"/>
            <a:chExt cx="1717353" cy="1717316"/>
          </a:xfrm>
        </p:grpSpPr>
        <p:sp>
          <p:nvSpPr>
            <p:cNvPr id="13" name="Freeform 13"/>
            <p:cNvSpPr/>
            <p:nvPr/>
          </p:nvSpPr>
          <p:spPr>
            <a:xfrm>
              <a:off x="0" y="0"/>
              <a:ext cx="1717353" cy="1717316"/>
            </a:xfrm>
            <a:custGeom>
              <a:avLst/>
              <a:gdLst/>
              <a:ahLst/>
              <a:cxnLst/>
              <a:rect l="l" t="t" r="r" b="b"/>
              <a:pathLst>
                <a:path w="1717353" h="1717316">
                  <a:moveTo>
                    <a:pt x="104674" y="0"/>
                  </a:moveTo>
                  <a:lnTo>
                    <a:pt x="1612679" y="0"/>
                  </a:lnTo>
                  <a:cubicBezTo>
                    <a:pt x="1670489" y="0"/>
                    <a:pt x="1717353" y="46864"/>
                    <a:pt x="1717353" y="104674"/>
                  </a:cubicBezTo>
                  <a:lnTo>
                    <a:pt x="1717353" y="1612642"/>
                  </a:lnTo>
                  <a:cubicBezTo>
                    <a:pt x="1717353" y="1670452"/>
                    <a:pt x="1670489" y="1717316"/>
                    <a:pt x="1612679" y="1717316"/>
                  </a:cubicBezTo>
                  <a:lnTo>
                    <a:pt x="104674" y="1717316"/>
                  </a:lnTo>
                  <a:cubicBezTo>
                    <a:pt x="46864" y="1717316"/>
                    <a:pt x="0" y="1670452"/>
                    <a:pt x="0" y="1612642"/>
                  </a:cubicBezTo>
                  <a:lnTo>
                    <a:pt x="0" y="104674"/>
                  </a:lnTo>
                  <a:cubicBezTo>
                    <a:pt x="0" y="46864"/>
                    <a:pt x="46864" y="0"/>
                    <a:pt x="104674" y="0"/>
                  </a:cubicBezTo>
                  <a:close/>
                </a:path>
              </a:pathLst>
            </a:custGeom>
            <a:solidFill>
              <a:srgbClr val="FFF8F0"/>
            </a:solidFill>
          </p:spPr>
        </p:sp>
        <p:sp>
          <p:nvSpPr>
            <p:cNvPr id="14" name="TextBox 14"/>
            <p:cNvSpPr txBox="1"/>
            <p:nvPr/>
          </p:nvSpPr>
          <p:spPr>
            <a:xfrm>
              <a:off x="0" y="-28575"/>
              <a:ext cx="1717353" cy="1745891"/>
            </a:xfrm>
            <a:prstGeom prst="rect">
              <a:avLst/>
            </a:prstGeom>
          </p:spPr>
          <p:txBody>
            <a:bodyPr lIns="68859" tIns="68859" rIns="68859" bIns="68859" rtlCol="0" anchor="ctr"/>
            <a:lstStyle/>
            <a:p>
              <a:pPr algn="ctr">
                <a:lnSpc>
                  <a:spcPts val="2101"/>
                </a:lnSpc>
              </a:pPr>
              <a:endParaRPr/>
            </a:p>
          </p:txBody>
        </p:sp>
      </p:grpSp>
      <p:sp>
        <p:nvSpPr>
          <p:cNvPr id="15" name="Freeform 15"/>
          <p:cNvSpPr/>
          <p:nvPr/>
        </p:nvSpPr>
        <p:spPr>
          <a:xfrm rot="-1048010">
            <a:off x="-1595367" y="7319135"/>
            <a:ext cx="4643713" cy="4369679"/>
          </a:xfrm>
          <a:custGeom>
            <a:avLst/>
            <a:gdLst/>
            <a:ahLst/>
            <a:cxnLst/>
            <a:rect l="l" t="t" r="r" b="b"/>
            <a:pathLst>
              <a:path w="4643713" h="4369679">
                <a:moveTo>
                  <a:pt x="0" y="0"/>
                </a:moveTo>
                <a:lnTo>
                  <a:pt x="4643712" y="0"/>
                </a:lnTo>
                <a:lnTo>
                  <a:pt x="4643712" y="4369678"/>
                </a:lnTo>
                <a:lnTo>
                  <a:pt x="0" y="4369678"/>
                </a:lnTo>
                <a:lnTo>
                  <a:pt x="0" y="0"/>
                </a:lnTo>
                <a:close/>
              </a:path>
            </a:pathLst>
          </a:custGeom>
          <a:blipFill>
            <a:blip r:embed="rId3"/>
            <a:stretch>
              <a:fillRect/>
            </a:stretch>
          </a:blipFill>
        </p:spPr>
      </p:sp>
      <p:sp>
        <p:nvSpPr>
          <p:cNvPr id="16" name="TextBox 16"/>
          <p:cNvSpPr txBox="1"/>
          <p:nvPr/>
        </p:nvSpPr>
        <p:spPr>
          <a:xfrm>
            <a:off x="726489" y="2565128"/>
            <a:ext cx="6608036" cy="6675120"/>
          </a:xfrm>
          <a:prstGeom prst="rect">
            <a:avLst/>
          </a:prstGeom>
        </p:spPr>
        <p:txBody>
          <a:bodyPr lIns="0" tIns="0" rIns="0" bIns="0" rtlCol="0" anchor="t">
            <a:spAutoFit/>
          </a:bodyPr>
          <a:lstStyle/>
          <a:p>
            <a:pPr algn="just">
              <a:lnSpc>
                <a:spcPts val="3779"/>
              </a:lnSpc>
              <a:spcBef>
                <a:spcPct val="0"/>
              </a:spcBef>
            </a:pPr>
            <a:r>
              <a:rPr lang="en-US" sz="2700">
                <a:solidFill>
                  <a:srgbClr val="1C32C7"/>
                </a:solidFill>
                <a:latin typeface="Poppins"/>
                <a:ea typeface="Poppins"/>
                <a:cs typeface="Poppins"/>
                <a:sym typeface="Poppins"/>
              </a:rPr>
              <a:t>Penelitian ini bertujuan untuk membuat sistem informasi berbasis web untuk mendukung digitalisasi proses penyusunan Lembar Pertanggung jawaban Transaksi(LPT) di PT. TASPEN (Persero) Kantor Cabang Bogor dan menerapkan algoritma K-Means Clustering pada data pengeluaran untuk mengelompokkan transaksi sehingga menghasilkan informasi klaster pengeluaran yang dapat dijadikan dasar dalam evaluasi dan perencanaan anggaran secara lebih terstruktur.</a:t>
            </a:r>
          </a:p>
        </p:txBody>
      </p:sp>
      <p:grpSp>
        <p:nvGrpSpPr>
          <p:cNvPr id="17" name="Group 17"/>
          <p:cNvGrpSpPr/>
          <p:nvPr/>
        </p:nvGrpSpPr>
        <p:grpSpPr>
          <a:xfrm>
            <a:off x="8323362" y="1887356"/>
            <a:ext cx="9712859" cy="7868432"/>
            <a:chOff x="0" y="0"/>
            <a:chExt cx="2255257" cy="1826994"/>
          </a:xfrm>
        </p:grpSpPr>
        <p:sp>
          <p:nvSpPr>
            <p:cNvPr id="18" name="Freeform 18"/>
            <p:cNvSpPr/>
            <p:nvPr/>
          </p:nvSpPr>
          <p:spPr>
            <a:xfrm>
              <a:off x="0" y="0"/>
              <a:ext cx="2255257" cy="1826994"/>
            </a:xfrm>
            <a:custGeom>
              <a:avLst/>
              <a:gdLst/>
              <a:ahLst/>
              <a:cxnLst/>
              <a:rect l="l" t="t" r="r" b="b"/>
              <a:pathLst>
                <a:path w="2255257" h="1826994">
                  <a:moveTo>
                    <a:pt x="79708" y="0"/>
                  </a:moveTo>
                  <a:lnTo>
                    <a:pt x="2175549" y="0"/>
                  </a:lnTo>
                  <a:cubicBezTo>
                    <a:pt x="2196689" y="0"/>
                    <a:pt x="2216963" y="8398"/>
                    <a:pt x="2231911" y="23346"/>
                  </a:cubicBezTo>
                  <a:cubicBezTo>
                    <a:pt x="2246859" y="38294"/>
                    <a:pt x="2255257" y="58568"/>
                    <a:pt x="2255257" y="79708"/>
                  </a:cubicBezTo>
                  <a:lnTo>
                    <a:pt x="2255257" y="1747286"/>
                  </a:lnTo>
                  <a:cubicBezTo>
                    <a:pt x="2255257" y="1791308"/>
                    <a:pt x="2219571" y="1826994"/>
                    <a:pt x="2175549" y="1826994"/>
                  </a:cubicBezTo>
                  <a:lnTo>
                    <a:pt x="79708" y="1826994"/>
                  </a:lnTo>
                  <a:cubicBezTo>
                    <a:pt x="58568" y="1826994"/>
                    <a:pt x="38294" y="1818597"/>
                    <a:pt x="23346" y="1803648"/>
                  </a:cubicBezTo>
                  <a:cubicBezTo>
                    <a:pt x="8398" y="1788700"/>
                    <a:pt x="0" y="1768426"/>
                    <a:pt x="0" y="1747286"/>
                  </a:cubicBezTo>
                  <a:lnTo>
                    <a:pt x="0" y="79708"/>
                  </a:lnTo>
                  <a:cubicBezTo>
                    <a:pt x="0" y="58568"/>
                    <a:pt x="8398" y="38294"/>
                    <a:pt x="23346" y="23346"/>
                  </a:cubicBezTo>
                  <a:cubicBezTo>
                    <a:pt x="38294" y="8398"/>
                    <a:pt x="58568" y="0"/>
                    <a:pt x="79708" y="0"/>
                  </a:cubicBezTo>
                  <a:close/>
                </a:path>
              </a:pathLst>
            </a:custGeom>
            <a:solidFill>
              <a:srgbClr val="FFF8F0"/>
            </a:solidFill>
          </p:spPr>
        </p:sp>
        <p:sp>
          <p:nvSpPr>
            <p:cNvPr id="19" name="TextBox 19"/>
            <p:cNvSpPr txBox="1"/>
            <p:nvPr/>
          </p:nvSpPr>
          <p:spPr>
            <a:xfrm>
              <a:off x="0" y="-28575"/>
              <a:ext cx="2255257" cy="1855569"/>
            </a:xfrm>
            <a:prstGeom prst="rect">
              <a:avLst/>
            </a:prstGeom>
          </p:spPr>
          <p:txBody>
            <a:bodyPr lIns="68859" tIns="68859" rIns="68859" bIns="68859" rtlCol="0" anchor="ctr"/>
            <a:lstStyle/>
            <a:p>
              <a:pPr algn="ctr">
                <a:lnSpc>
                  <a:spcPts val="2101"/>
                </a:lnSpc>
              </a:pPr>
              <a:endParaRPr/>
            </a:p>
          </p:txBody>
        </p:sp>
      </p:grpSp>
      <p:sp>
        <p:nvSpPr>
          <p:cNvPr id="20" name="TextBox 20"/>
          <p:cNvSpPr txBox="1"/>
          <p:nvPr/>
        </p:nvSpPr>
        <p:spPr>
          <a:xfrm>
            <a:off x="10814467" y="428498"/>
            <a:ext cx="4673500" cy="1267078"/>
          </a:xfrm>
          <a:prstGeom prst="rect">
            <a:avLst/>
          </a:prstGeom>
        </p:spPr>
        <p:txBody>
          <a:bodyPr lIns="0" tIns="0" rIns="0" bIns="0" rtlCol="0" anchor="t">
            <a:spAutoFit/>
          </a:bodyPr>
          <a:lstStyle/>
          <a:p>
            <a:pPr algn="l">
              <a:lnSpc>
                <a:spcPts val="8007"/>
              </a:lnSpc>
            </a:pPr>
            <a:r>
              <a:rPr lang="en-US" sz="8799">
                <a:solidFill>
                  <a:srgbClr val="FFFFFF"/>
                </a:solidFill>
                <a:latin typeface="Funtastic"/>
                <a:ea typeface="Funtastic"/>
                <a:cs typeface="Funtastic"/>
                <a:sym typeface="Funtastic"/>
              </a:rPr>
              <a:t>Manfaat</a:t>
            </a:r>
          </a:p>
        </p:txBody>
      </p:sp>
      <p:sp>
        <p:nvSpPr>
          <p:cNvPr id="21" name="TextBox 21"/>
          <p:cNvSpPr txBox="1"/>
          <p:nvPr/>
        </p:nvSpPr>
        <p:spPr>
          <a:xfrm>
            <a:off x="8532361" y="2271806"/>
            <a:ext cx="9060901" cy="7037747"/>
          </a:xfrm>
          <a:prstGeom prst="rect">
            <a:avLst/>
          </a:prstGeom>
        </p:spPr>
        <p:txBody>
          <a:bodyPr lIns="0" tIns="0" rIns="0" bIns="0" rtlCol="0" anchor="t">
            <a:spAutoFit/>
          </a:bodyPr>
          <a:lstStyle/>
          <a:p>
            <a:pPr marL="571420" lvl="1" indent="-285710" algn="just">
              <a:lnSpc>
                <a:spcPts val="3705"/>
              </a:lnSpc>
              <a:spcBef>
                <a:spcPct val="0"/>
              </a:spcBef>
              <a:buAutoNum type="arabicPeriod"/>
            </a:pPr>
            <a:r>
              <a:rPr lang="en-US" sz="2646">
                <a:solidFill>
                  <a:srgbClr val="1C32C7"/>
                </a:solidFill>
                <a:latin typeface="Poppins"/>
                <a:ea typeface="Poppins"/>
                <a:cs typeface="Poppins"/>
                <a:sym typeface="Poppins"/>
              </a:rPr>
              <a:t>Mengembangkan sistem informasi berbasis web untuk mendukung digitalisasi penyusunan Lembar Pertanggungjawaban Transaksi (LPT).</a:t>
            </a:r>
          </a:p>
          <a:p>
            <a:pPr marL="571420" lvl="1" indent="-285710" algn="just">
              <a:lnSpc>
                <a:spcPts val="3705"/>
              </a:lnSpc>
              <a:spcBef>
                <a:spcPct val="0"/>
              </a:spcBef>
              <a:buAutoNum type="arabicPeriod"/>
            </a:pPr>
            <a:r>
              <a:rPr lang="en-US" sz="2646">
                <a:solidFill>
                  <a:srgbClr val="1C32C7"/>
                </a:solidFill>
                <a:latin typeface="Poppins"/>
                <a:ea typeface="Poppins"/>
                <a:cs typeface="Poppins"/>
                <a:sym typeface="Poppins"/>
              </a:rPr>
              <a:t>Menyediakan antarmuka yang user-friendly dengan fitur otomatisasi untuk memudahkan input dan pelaporan data.</a:t>
            </a:r>
          </a:p>
          <a:p>
            <a:pPr marL="571420" lvl="1" indent="-285710" algn="just">
              <a:lnSpc>
                <a:spcPts val="3705"/>
              </a:lnSpc>
              <a:spcBef>
                <a:spcPct val="0"/>
              </a:spcBef>
              <a:buAutoNum type="arabicPeriod"/>
            </a:pPr>
            <a:r>
              <a:rPr lang="en-US" sz="2646">
                <a:solidFill>
                  <a:srgbClr val="1C32C7"/>
                </a:solidFill>
                <a:latin typeface="Poppins"/>
                <a:ea typeface="Poppins"/>
                <a:cs typeface="Poppins"/>
                <a:sym typeface="Poppins"/>
              </a:rPr>
              <a:t>Menerapkan algoritma K-Means Clustering untuk analisis LPT dan pengambilan keputusan berbasis data.</a:t>
            </a:r>
          </a:p>
          <a:p>
            <a:pPr marL="571420" lvl="1" indent="-285710" algn="just">
              <a:lnSpc>
                <a:spcPts val="3705"/>
              </a:lnSpc>
              <a:spcBef>
                <a:spcPct val="0"/>
              </a:spcBef>
              <a:buAutoNum type="arabicPeriod"/>
            </a:pPr>
            <a:r>
              <a:rPr lang="en-US" sz="2646">
                <a:solidFill>
                  <a:srgbClr val="1C32C7"/>
                </a:solidFill>
                <a:latin typeface="Poppins"/>
                <a:ea typeface="Poppins"/>
                <a:cs typeface="Poppins"/>
                <a:sym typeface="Poppins"/>
              </a:rPr>
              <a:t>Membantu penentuan Standar Biaya Umum (SBU) untuk setiap jenis transaksi berdasarkan hasil klasterisasi.</a:t>
            </a:r>
          </a:p>
          <a:p>
            <a:pPr marL="582930" lvl="1" indent="-291465" algn="just">
              <a:lnSpc>
                <a:spcPts val="3779"/>
              </a:lnSpc>
              <a:spcBef>
                <a:spcPct val="0"/>
              </a:spcBef>
              <a:buAutoNum type="arabicPeriod"/>
            </a:pPr>
            <a:r>
              <a:rPr lang="en-US" sz="2700">
                <a:solidFill>
                  <a:srgbClr val="1C32C7"/>
                </a:solidFill>
                <a:latin typeface="Poppins"/>
                <a:ea typeface="Poppins"/>
                <a:cs typeface="Poppins"/>
                <a:sym typeface="Poppins"/>
              </a:rPr>
              <a:t>Memungkinkan analisis pengeluaran antar divisi untuk mendukung perencanaan alokasi anggaran operasional yang lebih tepat.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sp>
        <p:nvSpPr>
          <p:cNvPr id="3" name="Freeform 3"/>
          <p:cNvSpPr/>
          <p:nvPr/>
        </p:nvSpPr>
        <p:spPr>
          <a:xfrm rot="-1048010">
            <a:off x="-1595367" y="7319135"/>
            <a:ext cx="4643713" cy="4369679"/>
          </a:xfrm>
          <a:custGeom>
            <a:avLst/>
            <a:gdLst/>
            <a:ahLst/>
            <a:cxnLst/>
            <a:rect l="l" t="t" r="r" b="b"/>
            <a:pathLst>
              <a:path w="4643713" h="4369679">
                <a:moveTo>
                  <a:pt x="0" y="0"/>
                </a:moveTo>
                <a:lnTo>
                  <a:pt x="4643712" y="0"/>
                </a:lnTo>
                <a:lnTo>
                  <a:pt x="4643712" y="4369678"/>
                </a:lnTo>
                <a:lnTo>
                  <a:pt x="0" y="4369678"/>
                </a:lnTo>
                <a:lnTo>
                  <a:pt x="0" y="0"/>
                </a:lnTo>
                <a:close/>
              </a:path>
            </a:pathLst>
          </a:custGeom>
          <a:blipFill>
            <a:blip r:embed="rId3"/>
            <a:stretch>
              <a:fillRect/>
            </a:stretch>
          </a:blipFill>
        </p:spPr>
      </p:sp>
      <p:sp>
        <p:nvSpPr>
          <p:cNvPr id="4" name="Freeform 4"/>
          <p:cNvSpPr/>
          <p:nvPr/>
        </p:nvSpPr>
        <p:spPr>
          <a:xfrm rot="1831243">
            <a:off x="481874" y="-299658"/>
            <a:ext cx="1354956" cy="2267367"/>
          </a:xfrm>
          <a:custGeom>
            <a:avLst/>
            <a:gdLst/>
            <a:ahLst/>
            <a:cxnLst/>
            <a:rect l="l" t="t" r="r" b="b"/>
            <a:pathLst>
              <a:path w="1354956" h="2267367">
                <a:moveTo>
                  <a:pt x="0" y="0"/>
                </a:moveTo>
                <a:lnTo>
                  <a:pt x="1354956" y="0"/>
                </a:lnTo>
                <a:lnTo>
                  <a:pt x="1354956" y="2267367"/>
                </a:lnTo>
                <a:lnTo>
                  <a:pt x="0" y="2267367"/>
                </a:lnTo>
                <a:lnTo>
                  <a:pt x="0" y="0"/>
                </a:lnTo>
                <a:close/>
              </a:path>
            </a:pathLst>
          </a:custGeom>
          <a:blipFill>
            <a:blip r:embed="rId4"/>
            <a:stretch>
              <a:fillRect l="-95790"/>
            </a:stretch>
          </a:blipFill>
        </p:spPr>
      </p:sp>
      <p:sp>
        <p:nvSpPr>
          <p:cNvPr id="5" name="Freeform 5"/>
          <p:cNvSpPr/>
          <p:nvPr/>
        </p:nvSpPr>
        <p:spPr>
          <a:xfrm rot="895313" flipH="1">
            <a:off x="13662279" y="7863040"/>
            <a:ext cx="5151947" cy="4847921"/>
          </a:xfrm>
          <a:custGeom>
            <a:avLst/>
            <a:gdLst/>
            <a:ahLst/>
            <a:cxnLst/>
            <a:rect l="l" t="t" r="r" b="b"/>
            <a:pathLst>
              <a:path w="5151947" h="4847921">
                <a:moveTo>
                  <a:pt x="5151946" y="0"/>
                </a:moveTo>
                <a:lnTo>
                  <a:pt x="0" y="0"/>
                </a:lnTo>
                <a:lnTo>
                  <a:pt x="0" y="4847920"/>
                </a:lnTo>
                <a:lnTo>
                  <a:pt x="5151946" y="4847920"/>
                </a:lnTo>
                <a:lnTo>
                  <a:pt x="5151946" y="0"/>
                </a:lnTo>
                <a:close/>
              </a:path>
            </a:pathLst>
          </a:custGeom>
          <a:blipFill>
            <a:blip r:embed="rId3"/>
            <a:stretch>
              <a:fillRect/>
            </a:stretch>
          </a:blipFill>
        </p:spPr>
      </p:sp>
      <p:sp>
        <p:nvSpPr>
          <p:cNvPr id="6" name="Freeform 6"/>
          <p:cNvSpPr/>
          <p:nvPr/>
        </p:nvSpPr>
        <p:spPr>
          <a:xfrm rot="895313" flipH="1">
            <a:off x="15294194" y="4099636"/>
            <a:ext cx="5151947" cy="4847921"/>
          </a:xfrm>
          <a:custGeom>
            <a:avLst/>
            <a:gdLst/>
            <a:ahLst/>
            <a:cxnLst/>
            <a:rect l="l" t="t" r="r" b="b"/>
            <a:pathLst>
              <a:path w="5151947" h="4847921">
                <a:moveTo>
                  <a:pt x="5151947" y="0"/>
                </a:moveTo>
                <a:lnTo>
                  <a:pt x="0" y="0"/>
                </a:lnTo>
                <a:lnTo>
                  <a:pt x="0" y="4847921"/>
                </a:lnTo>
                <a:lnTo>
                  <a:pt x="5151947" y="4847921"/>
                </a:lnTo>
                <a:lnTo>
                  <a:pt x="5151947" y="0"/>
                </a:lnTo>
                <a:close/>
              </a:path>
            </a:pathLst>
          </a:custGeom>
          <a:blipFill>
            <a:blip r:embed="rId3"/>
            <a:stretch>
              <a:fillRect/>
            </a:stretch>
          </a:blipFill>
        </p:spPr>
      </p:sp>
      <p:sp>
        <p:nvSpPr>
          <p:cNvPr id="7" name="Freeform 7"/>
          <p:cNvSpPr/>
          <p:nvPr/>
        </p:nvSpPr>
        <p:spPr>
          <a:xfrm>
            <a:off x="16951622" y="3894573"/>
            <a:ext cx="2672756" cy="2004567"/>
          </a:xfrm>
          <a:custGeom>
            <a:avLst/>
            <a:gdLst/>
            <a:ahLst/>
            <a:cxnLst/>
            <a:rect l="l" t="t" r="r" b="b"/>
            <a:pathLst>
              <a:path w="2672756" h="2004567">
                <a:moveTo>
                  <a:pt x="0" y="0"/>
                </a:moveTo>
                <a:lnTo>
                  <a:pt x="2672756" y="0"/>
                </a:lnTo>
                <a:lnTo>
                  <a:pt x="2672756" y="2004567"/>
                </a:lnTo>
                <a:lnTo>
                  <a:pt x="0" y="2004567"/>
                </a:lnTo>
                <a:lnTo>
                  <a:pt x="0" y="0"/>
                </a:lnTo>
                <a:close/>
              </a:path>
            </a:pathLst>
          </a:custGeom>
          <a:blipFill>
            <a:blip r:embed="rId5"/>
            <a:stretch>
              <a:fillRect/>
            </a:stretch>
          </a:blipFill>
        </p:spPr>
      </p:sp>
      <p:sp>
        <p:nvSpPr>
          <p:cNvPr id="8" name="Freeform 8"/>
          <p:cNvSpPr/>
          <p:nvPr/>
        </p:nvSpPr>
        <p:spPr>
          <a:xfrm rot="-2284815">
            <a:off x="4876054" y="286472"/>
            <a:ext cx="3625795" cy="3411830"/>
          </a:xfrm>
          <a:custGeom>
            <a:avLst/>
            <a:gdLst/>
            <a:ahLst/>
            <a:cxnLst/>
            <a:rect l="l" t="t" r="r" b="b"/>
            <a:pathLst>
              <a:path w="3625795" h="3411830">
                <a:moveTo>
                  <a:pt x="0" y="0"/>
                </a:moveTo>
                <a:lnTo>
                  <a:pt x="3625795" y="0"/>
                </a:lnTo>
                <a:lnTo>
                  <a:pt x="3625795" y="3411829"/>
                </a:lnTo>
                <a:lnTo>
                  <a:pt x="0" y="3411829"/>
                </a:lnTo>
                <a:lnTo>
                  <a:pt x="0" y="0"/>
                </a:lnTo>
                <a:close/>
              </a:path>
            </a:pathLst>
          </a:custGeom>
          <a:blipFill>
            <a:blip r:embed="rId3"/>
            <a:stretch>
              <a:fillRect/>
            </a:stretch>
          </a:blipFill>
        </p:spPr>
      </p:sp>
      <p:sp>
        <p:nvSpPr>
          <p:cNvPr id="9" name="Freeform 9"/>
          <p:cNvSpPr/>
          <p:nvPr/>
        </p:nvSpPr>
        <p:spPr>
          <a:xfrm rot="-1048010">
            <a:off x="-3417185" y="4233534"/>
            <a:ext cx="4643713" cy="4369679"/>
          </a:xfrm>
          <a:custGeom>
            <a:avLst/>
            <a:gdLst/>
            <a:ahLst/>
            <a:cxnLst/>
            <a:rect l="l" t="t" r="r" b="b"/>
            <a:pathLst>
              <a:path w="4643713" h="4369679">
                <a:moveTo>
                  <a:pt x="0" y="0"/>
                </a:moveTo>
                <a:lnTo>
                  <a:pt x="4643713" y="0"/>
                </a:lnTo>
                <a:lnTo>
                  <a:pt x="4643713" y="4369678"/>
                </a:lnTo>
                <a:lnTo>
                  <a:pt x="0" y="4369678"/>
                </a:lnTo>
                <a:lnTo>
                  <a:pt x="0" y="0"/>
                </a:lnTo>
                <a:close/>
              </a:path>
            </a:pathLst>
          </a:custGeom>
          <a:blipFill>
            <a:blip r:embed="rId3"/>
            <a:stretch>
              <a:fillRect/>
            </a:stretch>
          </a:blipFill>
        </p:spPr>
      </p:sp>
      <p:sp>
        <p:nvSpPr>
          <p:cNvPr id="10" name="Freeform 10"/>
          <p:cNvSpPr/>
          <p:nvPr/>
        </p:nvSpPr>
        <p:spPr>
          <a:xfrm>
            <a:off x="5376675" y="8972522"/>
            <a:ext cx="5311345" cy="2929828"/>
          </a:xfrm>
          <a:custGeom>
            <a:avLst/>
            <a:gdLst/>
            <a:ahLst/>
            <a:cxnLst/>
            <a:rect l="l" t="t" r="r" b="b"/>
            <a:pathLst>
              <a:path w="5311345" h="2929828">
                <a:moveTo>
                  <a:pt x="0" y="0"/>
                </a:moveTo>
                <a:lnTo>
                  <a:pt x="5311346" y="0"/>
                </a:lnTo>
                <a:lnTo>
                  <a:pt x="5311346" y="2929828"/>
                </a:lnTo>
                <a:lnTo>
                  <a:pt x="0" y="2929828"/>
                </a:lnTo>
                <a:lnTo>
                  <a:pt x="0" y="0"/>
                </a:lnTo>
                <a:close/>
              </a:path>
            </a:pathLst>
          </a:custGeom>
          <a:blipFill>
            <a:blip r:embed="rId6"/>
            <a:stretch>
              <a:fillRect/>
            </a:stretch>
          </a:blipFill>
        </p:spPr>
      </p:sp>
      <p:sp>
        <p:nvSpPr>
          <p:cNvPr id="11" name="TextBox 11"/>
          <p:cNvSpPr txBox="1"/>
          <p:nvPr/>
        </p:nvSpPr>
        <p:spPr>
          <a:xfrm>
            <a:off x="5586870" y="428498"/>
            <a:ext cx="8369317" cy="1267078"/>
          </a:xfrm>
          <a:prstGeom prst="rect">
            <a:avLst/>
          </a:prstGeom>
        </p:spPr>
        <p:txBody>
          <a:bodyPr lIns="0" tIns="0" rIns="0" bIns="0" rtlCol="0" anchor="t">
            <a:spAutoFit/>
          </a:bodyPr>
          <a:lstStyle/>
          <a:p>
            <a:pPr algn="l">
              <a:lnSpc>
                <a:spcPts val="8007"/>
              </a:lnSpc>
            </a:pPr>
            <a:r>
              <a:rPr lang="en-US" sz="8799">
                <a:solidFill>
                  <a:srgbClr val="FFFFFF"/>
                </a:solidFill>
                <a:latin typeface="Funtastic"/>
                <a:ea typeface="Funtastic"/>
                <a:cs typeface="Funtastic"/>
                <a:sym typeface="Funtastic"/>
              </a:rPr>
              <a:t>Ruang Lingkup</a:t>
            </a:r>
          </a:p>
        </p:txBody>
      </p:sp>
      <p:grpSp>
        <p:nvGrpSpPr>
          <p:cNvPr id="12" name="Group 12"/>
          <p:cNvGrpSpPr/>
          <p:nvPr/>
        </p:nvGrpSpPr>
        <p:grpSpPr>
          <a:xfrm>
            <a:off x="2318703" y="1973337"/>
            <a:ext cx="14582766" cy="1664024"/>
            <a:chOff x="0" y="0"/>
            <a:chExt cx="19443688" cy="2218699"/>
          </a:xfrm>
        </p:grpSpPr>
        <p:grpSp>
          <p:nvGrpSpPr>
            <p:cNvPr id="13" name="Group 13"/>
            <p:cNvGrpSpPr/>
            <p:nvPr/>
          </p:nvGrpSpPr>
          <p:grpSpPr>
            <a:xfrm>
              <a:off x="0" y="0"/>
              <a:ext cx="19443688" cy="2218699"/>
              <a:chOff x="0" y="0"/>
              <a:chExt cx="3994325" cy="455788"/>
            </a:xfrm>
          </p:grpSpPr>
          <p:sp>
            <p:nvSpPr>
              <p:cNvPr id="14" name="Freeform 14"/>
              <p:cNvSpPr/>
              <p:nvPr/>
            </p:nvSpPr>
            <p:spPr>
              <a:xfrm>
                <a:off x="0" y="0"/>
                <a:ext cx="3994325" cy="455788"/>
              </a:xfrm>
              <a:custGeom>
                <a:avLst/>
                <a:gdLst/>
                <a:ahLst/>
                <a:cxnLst/>
                <a:rect l="l" t="t" r="r" b="b"/>
                <a:pathLst>
                  <a:path w="3994325" h="455788">
                    <a:moveTo>
                      <a:pt x="17520" y="0"/>
                    </a:moveTo>
                    <a:lnTo>
                      <a:pt x="3976805" y="0"/>
                    </a:lnTo>
                    <a:cubicBezTo>
                      <a:pt x="3981452" y="0"/>
                      <a:pt x="3985908" y="1846"/>
                      <a:pt x="3989193" y="5131"/>
                    </a:cubicBezTo>
                    <a:cubicBezTo>
                      <a:pt x="3992479" y="8417"/>
                      <a:pt x="3994325" y="12873"/>
                      <a:pt x="3994325" y="17520"/>
                    </a:cubicBezTo>
                    <a:lnTo>
                      <a:pt x="3994325" y="438269"/>
                    </a:lnTo>
                    <a:cubicBezTo>
                      <a:pt x="3994325" y="442915"/>
                      <a:pt x="3992479" y="447371"/>
                      <a:pt x="3989193" y="450657"/>
                    </a:cubicBezTo>
                    <a:cubicBezTo>
                      <a:pt x="3985908" y="453942"/>
                      <a:pt x="3981452" y="455788"/>
                      <a:pt x="3976805" y="455788"/>
                    </a:cubicBezTo>
                    <a:lnTo>
                      <a:pt x="17520" y="455788"/>
                    </a:lnTo>
                    <a:cubicBezTo>
                      <a:pt x="12873" y="455788"/>
                      <a:pt x="8417" y="453942"/>
                      <a:pt x="5131" y="450657"/>
                    </a:cubicBezTo>
                    <a:cubicBezTo>
                      <a:pt x="1846" y="447371"/>
                      <a:pt x="0" y="442915"/>
                      <a:pt x="0" y="438269"/>
                    </a:cubicBezTo>
                    <a:lnTo>
                      <a:pt x="0" y="17520"/>
                    </a:lnTo>
                    <a:cubicBezTo>
                      <a:pt x="0" y="12873"/>
                      <a:pt x="1846" y="8417"/>
                      <a:pt x="5131" y="5131"/>
                    </a:cubicBezTo>
                    <a:cubicBezTo>
                      <a:pt x="8417" y="1846"/>
                      <a:pt x="12873" y="0"/>
                      <a:pt x="17520" y="0"/>
                    </a:cubicBezTo>
                    <a:close/>
                  </a:path>
                </a:pathLst>
              </a:custGeom>
              <a:solidFill>
                <a:srgbClr val="FFFFFF"/>
              </a:solidFill>
            </p:spPr>
          </p:sp>
          <p:sp>
            <p:nvSpPr>
              <p:cNvPr id="15" name="TextBox 15"/>
              <p:cNvSpPr txBox="1"/>
              <p:nvPr/>
            </p:nvSpPr>
            <p:spPr>
              <a:xfrm>
                <a:off x="0" y="-47625"/>
                <a:ext cx="3994325" cy="503413"/>
              </a:xfrm>
              <a:prstGeom prst="rect">
                <a:avLst/>
              </a:prstGeom>
            </p:spPr>
            <p:txBody>
              <a:bodyPr lIns="50800" tIns="50800" rIns="50800" bIns="50800" rtlCol="0" anchor="ctr"/>
              <a:lstStyle/>
              <a:p>
                <a:pPr algn="ctr">
                  <a:lnSpc>
                    <a:spcPts val="3079"/>
                  </a:lnSpc>
                </a:pPr>
                <a:endParaRPr/>
              </a:p>
            </p:txBody>
          </p:sp>
        </p:grpSp>
        <p:grpSp>
          <p:nvGrpSpPr>
            <p:cNvPr id="16" name="Group 16"/>
            <p:cNvGrpSpPr/>
            <p:nvPr/>
          </p:nvGrpSpPr>
          <p:grpSpPr>
            <a:xfrm>
              <a:off x="0" y="0"/>
              <a:ext cx="552667" cy="2218699"/>
              <a:chOff x="0" y="0"/>
              <a:chExt cx="113535" cy="455788"/>
            </a:xfrm>
          </p:grpSpPr>
          <p:sp>
            <p:nvSpPr>
              <p:cNvPr id="17" name="Freeform 17"/>
              <p:cNvSpPr/>
              <p:nvPr/>
            </p:nvSpPr>
            <p:spPr>
              <a:xfrm>
                <a:off x="0" y="0"/>
                <a:ext cx="113535" cy="455788"/>
              </a:xfrm>
              <a:custGeom>
                <a:avLst/>
                <a:gdLst/>
                <a:ahLst/>
                <a:cxnLst/>
                <a:rect l="l" t="t" r="r" b="b"/>
                <a:pathLst>
                  <a:path w="113535" h="455788">
                    <a:moveTo>
                      <a:pt x="56767" y="0"/>
                    </a:moveTo>
                    <a:lnTo>
                      <a:pt x="56767" y="0"/>
                    </a:lnTo>
                    <a:cubicBezTo>
                      <a:pt x="71823" y="0"/>
                      <a:pt x="86262" y="5981"/>
                      <a:pt x="96908" y="16627"/>
                    </a:cubicBezTo>
                    <a:cubicBezTo>
                      <a:pt x="107554" y="27273"/>
                      <a:pt x="113535" y="41712"/>
                      <a:pt x="113535" y="56767"/>
                    </a:cubicBezTo>
                    <a:lnTo>
                      <a:pt x="113535" y="399021"/>
                    </a:lnTo>
                    <a:cubicBezTo>
                      <a:pt x="113535" y="430373"/>
                      <a:pt x="88119" y="455788"/>
                      <a:pt x="56767" y="455788"/>
                    </a:cubicBezTo>
                    <a:lnTo>
                      <a:pt x="56767" y="455788"/>
                    </a:lnTo>
                    <a:cubicBezTo>
                      <a:pt x="41712" y="455788"/>
                      <a:pt x="27273" y="449807"/>
                      <a:pt x="16627" y="439162"/>
                    </a:cubicBezTo>
                    <a:cubicBezTo>
                      <a:pt x="5981" y="428516"/>
                      <a:pt x="0" y="414077"/>
                      <a:pt x="0" y="399021"/>
                    </a:cubicBezTo>
                    <a:lnTo>
                      <a:pt x="0" y="56767"/>
                    </a:lnTo>
                    <a:cubicBezTo>
                      <a:pt x="0" y="25416"/>
                      <a:pt x="25416" y="0"/>
                      <a:pt x="56767"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18" name="TextBox 18"/>
              <p:cNvSpPr txBox="1"/>
              <p:nvPr/>
            </p:nvSpPr>
            <p:spPr>
              <a:xfrm>
                <a:off x="0" y="-47625"/>
                <a:ext cx="113535" cy="503413"/>
              </a:xfrm>
              <a:prstGeom prst="rect">
                <a:avLst/>
              </a:prstGeom>
            </p:spPr>
            <p:txBody>
              <a:bodyPr lIns="50800" tIns="50800" rIns="50800" bIns="50800" rtlCol="0" anchor="ctr"/>
              <a:lstStyle/>
              <a:p>
                <a:pPr algn="ctr">
                  <a:lnSpc>
                    <a:spcPts val="3079"/>
                  </a:lnSpc>
                </a:pPr>
                <a:endParaRPr/>
              </a:p>
            </p:txBody>
          </p:sp>
        </p:grpSp>
      </p:grpSp>
      <p:grpSp>
        <p:nvGrpSpPr>
          <p:cNvPr id="19" name="Group 19"/>
          <p:cNvGrpSpPr/>
          <p:nvPr/>
        </p:nvGrpSpPr>
        <p:grpSpPr>
          <a:xfrm>
            <a:off x="726489" y="2101662"/>
            <a:ext cx="1294453" cy="1294453"/>
            <a:chOff x="0" y="0"/>
            <a:chExt cx="812800" cy="812800"/>
          </a:xfrm>
        </p:grpSpPr>
        <p:sp>
          <p:nvSpPr>
            <p:cNvPr id="20" name="Freeform 20"/>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22" name="TextBox 22"/>
          <p:cNvSpPr txBox="1"/>
          <p:nvPr/>
        </p:nvSpPr>
        <p:spPr>
          <a:xfrm>
            <a:off x="2911517" y="2088015"/>
            <a:ext cx="13720024" cy="1317625"/>
          </a:xfrm>
          <a:prstGeom prst="rect">
            <a:avLst/>
          </a:prstGeom>
        </p:spPr>
        <p:txBody>
          <a:bodyPr lIns="0" tIns="0" rIns="0" bIns="0" rtlCol="0" anchor="t">
            <a:spAutoFit/>
          </a:bodyPr>
          <a:lstStyle/>
          <a:p>
            <a:pPr marL="0" lvl="1" indent="0" algn="just">
              <a:lnSpc>
                <a:spcPts val="3499"/>
              </a:lnSpc>
              <a:spcBef>
                <a:spcPct val="0"/>
              </a:spcBef>
            </a:pPr>
            <a:r>
              <a:rPr lang="en-US" sz="2499" spc="79">
                <a:solidFill>
                  <a:srgbClr val="1C32C7"/>
                </a:solidFill>
                <a:latin typeface="Poppins"/>
                <a:ea typeface="Poppins"/>
                <a:cs typeface="Poppins"/>
                <a:sym typeface="Poppins"/>
              </a:rPr>
              <a:t>Penelitian ini menggunakan data Lembar Pertanggungjawaban Transaksi (LPT) dari Divisi Rumah Tangga PT. TASPEN (Persero) Cabang Bogor sebanyak 1.234 transaksi, yang dikumpulkan dari Mei 2020 hingga Oktober 2023.</a:t>
            </a:r>
          </a:p>
        </p:txBody>
      </p:sp>
      <p:sp>
        <p:nvSpPr>
          <p:cNvPr id="23" name="TextBox 23"/>
          <p:cNvSpPr txBox="1"/>
          <p:nvPr/>
        </p:nvSpPr>
        <p:spPr>
          <a:xfrm>
            <a:off x="1119914" y="2248287"/>
            <a:ext cx="512068"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O1</a:t>
            </a:r>
          </a:p>
        </p:txBody>
      </p:sp>
      <p:grpSp>
        <p:nvGrpSpPr>
          <p:cNvPr id="24" name="Group 24"/>
          <p:cNvGrpSpPr/>
          <p:nvPr/>
        </p:nvGrpSpPr>
        <p:grpSpPr>
          <a:xfrm>
            <a:off x="2318703" y="3934743"/>
            <a:ext cx="14582766" cy="1602447"/>
            <a:chOff x="0" y="0"/>
            <a:chExt cx="19443688" cy="2136595"/>
          </a:xfrm>
        </p:grpSpPr>
        <p:grpSp>
          <p:nvGrpSpPr>
            <p:cNvPr id="25" name="Group 25"/>
            <p:cNvGrpSpPr/>
            <p:nvPr/>
          </p:nvGrpSpPr>
          <p:grpSpPr>
            <a:xfrm>
              <a:off x="0" y="0"/>
              <a:ext cx="19443688" cy="2136595"/>
              <a:chOff x="0" y="0"/>
              <a:chExt cx="3994325" cy="438922"/>
            </a:xfrm>
          </p:grpSpPr>
          <p:sp>
            <p:nvSpPr>
              <p:cNvPr id="26" name="Freeform 26"/>
              <p:cNvSpPr/>
              <p:nvPr/>
            </p:nvSpPr>
            <p:spPr>
              <a:xfrm>
                <a:off x="0" y="0"/>
                <a:ext cx="3994325" cy="438922"/>
              </a:xfrm>
              <a:custGeom>
                <a:avLst/>
                <a:gdLst/>
                <a:ahLst/>
                <a:cxnLst/>
                <a:rect l="l" t="t" r="r" b="b"/>
                <a:pathLst>
                  <a:path w="3994325" h="438922">
                    <a:moveTo>
                      <a:pt x="17520" y="0"/>
                    </a:moveTo>
                    <a:lnTo>
                      <a:pt x="3976805" y="0"/>
                    </a:lnTo>
                    <a:cubicBezTo>
                      <a:pt x="3981452" y="0"/>
                      <a:pt x="3985908" y="1846"/>
                      <a:pt x="3989193" y="5131"/>
                    </a:cubicBezTo>
                    <a:cubicBezTo>
                      <a:pt x="3992479" y="8417"/>
                      <a:pt x="3994325" y="12873"/>
                      <a:pt x="3994325" y="17520"/>
                    </a:cubicBezTo>
                    <a:lnTo>
                      <a:pt x="3994325" y="421402"/>
                    </a:lnTo>
                    <a:cubicBezTo>
                      <a:pt x="3994325" y="426049"/>
                      <a:pt x="3992479" y="430505"/>
                      <a:pt x="3989193" y="433790"/>
                    </a:cubicBezTo>
                    <a:cubicBezTo>
                      <a:pt x="3985908" y="437076"/>
                      <a:pt x="3981452" y="438922"/>
                      <a:pt x="3976805" y="438922"/>
                    </a:cubicBezTo>
                    <a:lnTo>
                      <a:pt x="17520" y="438922"/>
                    </a:lnTo>
                    <a:cubicBezTo>
                      <a:pt x="12873" y="438922"/>
                      <a:pt x="8417" y="437076"/>
                      <a:pt x="5131" y="433790"/>
                    </a:cubicBezTo>
                    <a:cubicBezTo>
                      <a:pt x="1846" y="430505"/>
                      <a:pt x="0" y="426049"/>
                      <a:pt x="0" y="421402"/>
                    </a:cubicBezTo>
                    <a:lnTo>
                      <a:pt x="0" y="17520"/>
                    </a:lnTo>
                    <a:cubicBezTo>
                      <a:pt x="0" y="12873"/>
                      <a:pt x="1846" y="8417"/>
                      <a:pt x="5131" y="5131"/>
                    </a:cubicBezTo>
                    <a:cubicBezTo>
                      <a:pt x="8417" y="1846"/>
                      <a:pt x="12873" y="0"/>
                      <a:pt x="17520" y="0"/>
                    </a:cubicBezTo>
                    <a:close/>
                  </a:path>
                </a:pathLst>
              </a:custGeom>
              <a:solidFill>
                <a:srgbClr val="FFFFFF"/>
              </a:solidFill>
            </p:spPr>
          </p:sp>
          <p:sp>
            <p:nvSpPr>
              <p:cNvPr id="27" name="TextBox 27"/>
              <p:cNvSpPr txBox="1"/>
              <p:nvPr/>
            </p:nvSpPr>
            <p:spPr>
              <a:xfrm>
                <a:off x="0" y="-47625"/>
                <a:ext cx="3994325" cy="486547"/>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a:off x="0" y="0"/>
              <a:ext cx="552667" cy="2136595"/>
              <a:chOff x="0" y="0"/>
              <a:chExt cx="113535" cy="438922"/>
            </a:xfrm>
          </p:grpSpPr>
          <p:sp>
            <p:nvSpPr>
              <p:cNvPr id="29" name="Freeform 29"/>
              <p:cNvSpPr/>
              <p:nvPr/>
            </p:nvSpPr>
            <p:spPr>
              <a:xfrm>
                <a:off x="0" y="0"/>
                <a:ext cx="113535" cy="438922"/>
              </a:xfrm>
              <a:custGeom>
                <a:avLst/>
                <a:gdLst/>
                <a:ahLst/>
                <a:cxnLst/>
                <a:rect l="l" t="t" r="r" b="b"/>
                <a:pathLst>
                  <a:path w="113535" h="438922">
                    <a:moveTo>
                      <a:pt x="56767" y="0"/>
                    </a:moveTo>
                    <a:lnTo>
                      <a:pt x="56767" y="0"/>
                    </a:lnTo>
                    <a:cubicBezTo>
                      <a:pt x="71823" y="0"/>
                      <a:pt x="86262" y="5981"/>
                      <a:pt x="96908" y="16627"/>
                    </a:cubicBezTo>
                    <a:cubicBezTo>
                      <a:pt x="107554" y="27273"/>
                      <a:pt x="113535" y="41712"/>
                      <a:pt x="113535" y="56767"/>
                    </a:cubicBezTo>
                    <a:lnTo>
                      <a:pt x="113535" y="382154"/>
                    </a:lnTo>
                    <a:cubicBezTo>
                      <a:pt x="113535" y="397210"/>
                      <a:pt x="107554" y="411649"/>
                      <a:pt x="96908" y="422295"/>
                    </a:cubicBezTo>
                    <a:cubicBezTo>
                      <a:pt x="86262" y="432941"/>
                      <a:pt x="71823" y="438922"/>
                      <a:pt x="56767" y="438922"/>
                    </a:cubicBezTo>
                    <a:lnTo>
                      <a:pt x="56767" y="438922"/>
                    </a:lnTo>
                    <a:cubicBezTo>
                      <a:pt x="25416" y="438922"/>
                      <a:pt x="0" y="413506"/>
                      <a:pt x="0" y="382154"/>
                    </a:cubicBezTo>
                    <a:lnTo>
                      <a:pt x="0" y="56767"/>
                    </a:lnTo>
                    <a:cubicBezTo>
                      <a:pt x="0" y="25416"/>
                      <a:pt x="25416" y="0"/>
                      <a:pt x="56767"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30" name="TextBox 30"/>
              <p:cNvSpPr txBox="1"/>
              <p:nvPr/>
            </p:nvSpPr>
            <p:spPr>
              <a:xfrm>
                <a:off x="0" y="-47625"/>
                <a:ext cx="113535" cy="486547"/>
              </a:xfrm>
              <a:prstGeom prst="rect">
                <a:avLst/>
              </a:prstGeom>
            </p:spPr>
            <p:txBody>
              <a:bodyPr lIns="50800" tIns="50800" rIns="50800" bIns="50800" rtlCol="0" anchor="ctr"/>
              <a:lstStyle/>
              <a:p>
                <a:pPr algn="ctr">
                  <a:lnSpc>
                    <a:spcPts val="3079"/>
                  </a:lnSpc>
                </a:pPr>
                <a:endParaRPr/>
              </a:p>
            </p:txBody>
          </p:sp>
        </p:grpSp>
      </p:grpSp>
      <p:grpSp>
        <p:nvGrpSpPr>
          <p:cNvPr id="31" name="Group 31"/>
          <p:cNvGrpSpPr/>
          <p:nvPr/>
        </p:nvGrpSpPr>
        <p:grpSpPr>
          <a:xfrm>
            <a:off x="726489" y="4063069"/>
            <a:ext cx="1294453" cy="1294453"/>
            <a:chOff x="0" y="0"/>
            <a:chExt cx="812800" cy="812800"/>
          </a:xfrm>
        </p:grpSpPr>
        <p:sp>
          <p:nvSpPr>
            <p:cNvPr id="32" name="Freeform 32"/>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34" name="TextBox 34"/>
          <p:cNvSpPr txBox="1"/>
          <p:nvPr/>
        </p:nvSpPr>
        <p:spPr>
          <a:xfrm>
            <a:off x="2911517" y="4049421"/>
            <a:ext cx="13720024" cy="1317625"/>
          </a:xfrm>
          <a:prstGeom prst="rect">
            <a:avLst/>
          </a:prstGeom>
        </p:spPr>
        <p:txBody>
          <a:bodyPr lIns="0" tIns="0" rIns="0" bIns="0" rtlCol="0" anchor="t">
            <a:spAutoFit/>
          </a:bodyPr>
          <a:lstStyle/>
          <a:p>
            <a:pPr algn="just">
              <a:lnSpc>
                <a:spcPts val="3499"/>
              </a:lnSpc>
              <a:spcBef>
                <a:spcPct val="0"/>
              </a:spcBef>
            </a:pPr>
            <a:r>
              <a:rPr lang="en-US" sz="2499" spc="-149">
                <a:solidFill>
                  <a:srgbClr val="1C32C7"/>
                </a:solidFill>
                <a:latin typeface="Poppins"/>
                <a:ea typeface="Poppins"/>
                <a:cs typeface="Poppins"/>
                <a:sym typeface="Poppins"/>
              </a:rPr>
              <a:t>Penelitian ini berfokus pada klasterisasi data Lembar Pertanggungjawaban Transaksi (LPT) di PT TASPEN Cabang Bogor dan Sistem dikembangkan untuk digitalisasi dan analisis data LPT, tanpa melibatkan keseluruhan sistem keuangan perusahaan.</a:t>
            </a:r>
          </a:p>
        </p:txBody>
      </p:sp>
      <p:sp>
        <p:nvSpPr>
          <p:cNvPr id="35" name="TextBox 35"/>
          <p:cNvSpPr txBox="1"/>
          <p:nvPr/>
        </p:nvSpPr>
        <p:spPr>
          <a:xfrm>
            <a:off x="1076257" y="4209694"/>
            <a:ext cx="599380"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O2</a:t>
            </a:r>
          </a:p>
        </p:txBody>
      </p:sp>
      <p:grpSp>
        <p:nvGrpSpPr>
          <p:cNvPr id="36" name="Group 36"/>
          <p:cNvGrpSpPr/>
          <p:nvPr/>
        </p:nvGrpSpPr>
        <p:grpSpPr>
          <a:xfrm>
            <a:off x="2318703" y="5965815"/>
            <a:ext cx="14582766" cy="1787718"/>
            <a:chOff x="0" y="0"/>
            <a:chExt cx="19443688" cy="2383624"/>
          </a:xfrm>
        </p:grpSpPr>
        <p:grpSp>
          <p:nvGrpSpPr>
            <p:cNvPr id="37" name="Group 37"/>
            <p:cNvGrpSpPr/>
            <p:nvPr/>
          </p:nvGrpSpPr>
          <p:grpSpPr>
            <a:xfrm>
              <a:off x="0" y="0"/>
              <a:ext cx="19443688" cy="2383624"/>
              <a:chOff x="0" y="0"/>
              <a:chExt cx="3994325" cy="489669"/>
            </a:xfrm>
          </p:grpSpPr>
          <p:sp>
            <p:nvSpPr>
              <p:cNvPr id="38" name="Freeform 38"/>
              <p:cNvSpPr/>
              <p:nvPr/>
            </p:nvSpPr>
            <p:spPr>
              <a:xfrm>
                <a:off x="0" y="0"/>
                <a:ext cx="3994325" cy="489669"/>
              </a:xfrm>
              <a:custGeom>
                <a:avLst/>
                <a:gdLst/>
                <a:ahLst/>
                <a:cxnLst/>
                <a:rect l="l" t="t" r="r" b="b"/>
                <a:pathLst>
                  <a:path w="3994325" h="489669">
                    <a:moveTo>
                      <a:pt x="17520" y="0"/>
                    </a:moveTo>
                    <a:lnTo>
                      <a:pt x="3976805" y="0"/>
                    </a:lnTo>
                    <a:cubicBezTo>
                      <a:pt x="3981452" y="0"/>
                      <a:pt x="3985908" y="1846"/>
                      <a:pt x="3989193" y="5131"/>
                    </a:cubicBezTo>
                    <a:cubicBezTo>
                      <a:pt x="3992479" y="8417"/>
                      <a:pt x="3994325" y="12873"/>
                      <a:pt x="3994325" y="17520"/>
                    </a:cubicBezTo>
                    <a:lnTo>
                      <a:pt x="3994325" y="472149"/>
                    </a:lnTo>
                    <a:cubicBezTo>
                      <a:pt x="3994325" y="476796"/>
                      <a:pt x="3992479" y="481252"/>
                      <a:pt x="3989193" y="484537"/>
                    </a:cubicBezTo>
                    <a:cubicBezTo>
                      <a:pt x="3985908" y="487823"/>
                      <a:pt x="3981452" y="489669"/>
                      <a:pt x="3976805" y="489669"/>
                    </a:cubicBezTo>
                    <a:lnTo>
                      <a:pt x="17520" y="489669"/>
                    </a:lnTo>
                    <a:cubicBezTo>
                      <a:pt x="12873" y="489669"/>
                      <a:pt x="8417" y="487823"/>
                      <a:pt x="5131" y="484537"/>
                    </a:cubicBezTo>
                    <a:cubicBezTo>
                      <a:pt x="1846" y="481252"/>
                      <a:pt x="0" y="476796"/>
                      <a:pt x="0" y="472149"/>
                    </a:cubicBezTo>
                    <a:lnTo>
                      <a:pt x="0" y="17520"/>
                    </a:lnTo>
                    <a:cubicBezTo>
                      <a:pt x="0" y="12873"/>
                      <a:pt x="1846" y="8417"/>
                      <a:pt x="5131" y="5131"/>
                    </a:cubicBezTo>
                    <a:cubicBezTo>
                      <a:pt x="8417" y="1846"/>
                      <a:pt x="12873" y="0"/>
                      <a:pt x="17520" y="0"/>
                    </a:cubicBezTo>
                    <a:close/>
                  </a:path>
                </a:pathLst>
              </a:custGeom>
              <a:solidFill>
                <a:srgbClr val="FFFFFF"/>
              </a:solidFill>
            </p:spPr>
          </p:sp>
          <p:sp>
            <p:nvSpPr>
              <p:cNvPr id="39" name="TextBox 39"/>
              <p:cNvSpPr txBox="1"/>
              <p:nvPr/>
            </p:nvSpPr>
            <p:spPr>
              <a:xfrm>
                <a:off x="0" y="-47625"/>
                <a:ext cx="3994325" cy="537294"/>
              </a:xfrm>
              <a:prstGeom prst="rect">
                <a:avLst/>
              </a:prstGeom>
            </p:spPr>
            <p:txBody>
              <a:bodyPr lIns="50800" tIns="50800" rIns="50800" bIns="50800" rtlCol="0" anchor="ctr"/>
              <a:lstStyle/>
              <a:p>
                <a:pPr algn="ctr">
                  <a:lnSpc>
                    <a:spcPts val="3079"/>
                  </a:lnSpc>
                </a:pPr>
                <a:endParaRPr/>
              </a:p>
            </p:txBody>
          </p:sp>
        </p:grpSp>
        <p:grpSp>
          <p:nvGrpSpPr>
            <p:cNvPr id="40" name="Group 40"/>
            <p:cNvGrpSpPr/>
            <p:nvPr/>
          </p:nvGrpSpPr>
          <p:grpSpPr>
            <a:xfrm>
              <a:off x="0" y="0"/>
              <a:ext cx="552667" cy="2383624"/>
              <a:chOff x="0" y="0"/>
              <a:chExt cx="113535" cy="489669"/>
            </a:xfrm>
          </p:grpSpPr>
          <p:sp>
            <p:nvSpPr>
              <p:cNvPr id="41" name="Freeform 41"/>
              <p:cNvSpPr/>
              <p:nvPr/>
            </p:nvSpPr>
            <p:spPr>
              <a:xfrm>
                <a:off x="0" y="0"/>
                <a:ext cx="113535" cy="489669"/>
              </a:xfrm>
              <a:custGeom>
                <a:avLst/>
                <a:gdLst/>
                <a:ahLst/>
                <a:cxnLst/>
                <a:rect l="l" t="t" r="r" b="b"/>
                <a:pathLst>
                  <a:path w="113535" h="489669">
                    <a:moveTo>
                      <a:pt x="56767" y="0"/>
                    </a:moveTo>
                    <a:lnTo>
                      <a:pt x="56767" y="0"/>
                    </a:lnTo>
                    <a:cubicBezTo>
                      <a:pt x="71823" y="0"/>
                      <a:pt x="86262" y="5981"/>
                      <a:pt x="96908" y="16627"/>
                    </a:cubicBezTo>
                    <a:cubicBezTo>
                      <a:pt x="107554" y="27273"/>
                      <a:pt x="113535" y="41712"/>
                      <a:pt x="113535" y="56767"/>
                    </a:cubicBezTo>
                    <a:lnTo>
                      <a:pt x="113535" y="432902"/>
                    </a:lnTo>
                    <a:cubicBezTo>
                      <a:pt x="113535" y="447957"/>
                      <a:pt x="107554" y="462396"/>
                      <a:pt x="96908" y="473042"/>
                    </a:cubicBezTo>
                    <a:cubicBezTo>
                      <a:pt x="86262" y="483688"/>
                      <a:pt x="71823" y="489669"/>
                      <a:pt x="56767" y="489669"/>
                    </a:cubicBezTo>
                    <a:lnTo>
                      <a:pt x="56767" y="489669"/>
                    </a:lnTo>
                    <a:cubicBezTo>
                      <a:pt x="25416" y="489669"/>
                      <a:pt x="0" y="464253"/>
                      <a:pt x="0" y="432902"/>
                    </a:cubicBezTo>
                    <a:lnTo>
                      <a:pt x="0" y="56767"/>
                    </a:lnTo>
                    <a:cubicBezTo>
                      <a:pt x="0" y="25416"/>
                      <a:pt x="25416" y="0"/>
                      <a:pt x="56767"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42" name="TextBox 42"/>
              <p:cNvSpPr txBox="1"/>
              <p:nvPr/>
            </p:nvSpPr>
            <p:spPr>
              <a:xfrm>
                <a:off x="0" y="-47625"/>
                <a:ext cx="113535" cy="537294"/>
              </a:xfrm>
              <a:prstGeom prst="rect">
                <a:avLst/>
              </a:prstGeom>
            </p:spPr>
            <p:txBody>
              <a:bodyPr lIns="50800" tIns="50800" rIns="50800" bIns="50800" rtlCol="0" anchor="ctr"/>
              <a:lstStyle/>
              <a:p>
                <a:pPr algn="ctr">
                  <a:lnSpc>
                    <a:spcPts val="3079"/>
                  </a:lnSpc>
                </a:pPr>
                <a:endParaRPr/>
              </a:p>
            </p:txBody>
          </p:sp>
        </p:grpSp>
      </p:grpSp>
      <p:grpSp>
        <p:nvGrpSpPr>
          <p:cNvPr id="43" name="Group 43"/>
          <p:cNvGrpSpPr/>
          <p:nvPr/>
        </p:nvGrpSpPr>
        <p:grpSpPr>
          <a:xfrm>
            <a:off x="726489" y="6094140"/>
            <a:ext cx="1294453" cy="1294453"/>
            <a:chOff x="0" y="0"/>
            <a:chExt cx="812800" cy="812800"/>
          </a:xfrm>
        </p:grpSpPr>
        <p:sp>
          <p:nvSpPr>
            <p:cNvPr id="44" name="Freeform 44"/>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46" name="TextBox 46"/>
          <p:cNvSpPr txBox="1"/>
          <p:nvPr/>
        </p:nvSpPr>
        <p:spPr>
          <a:xfrm>
            <a:off x="2911517" y="6132623"/>
            <a:ext cx="13720024" cy="1317625"/>
          </a:xfrm>
          <a:prstGeom prst="rect">
            <a:avLst/>
          </a:prstGeom>
        </p:spPr>
        <p:txBody>
          <a:bodyPr lIns="0" tIns="0" rIns="0" bIns="0" rtlCol="0" anchor="t">
            <a:spAutoFit/>
          </a:bodyPr>
          <a:lstStyle/>
          <a:p>
            <a:pPr marL="0" lvl="1" indent="0" algn="just">
              <a:lnSpc>
                <a:spcPts val="3499"/>
              </a:lnSpc>
              <a:spcBef>
                <a:spcPct val="0"/>
              </a:spcBef>
            </a:pPr>
            <a:r>
              <a:rPr lang="en-US" sz="2499" spc="79">
                <a:solidFill>
                  <a:srgbClr val="1C32C7"/>
                </a:solidFill>
                <a:latin typeface="Poppins"/>
                <a:ea typeface="Poppins"/>
                <a:cs typeface="Poppins"/>
                <a:sym typeface="Poppins"/>
              </a:rPr>
              <a:t>Sistem dikembangkan menggunakan FastAPI (Python) untuk backend, React.js dan CSS untuk frontend, MySQL sebagai basis data, serta Google Colab untuk pemrosesan data dan penerapan algoritma K-Means Clustering.</a:t>
            </a:r>
          </a:p>
        </p:txBody>
      </p:sp>
      <p:sp>
        <p:nvSpPr>
          <p:cNvPr id="47" name="TextBox 47"/>
          <p:cNvSpPr txBox="1"/>
          <p:nvPr/>
        </p:nvSpPr>
        <p:spPr>
          <a:xfrm>
            <a:off x="1076009" y="6240766"/>
            <a:ext cx="599877"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03</a:t>
            </a:r>
          </a:p>
        </p:txBody>
      </p:sp>
      <p:grpSp>
        <p:nvGrpSpPr>
          <p:cNvPr id="48" name="Group 48"/>
          <p:cNvGrpSpPr/>
          <p:nvPr/>
        </p:nvGrpSpPr>
        <p:grpSpPr>
          <a:xfrm>
            <a:off x="2318703" y="8182158"/>
            <a:ext cx="14582766" cy="1694782"/>
            <a:chOff x="0" y="0"/>
            <a:chExt cx="19443688" cy="2259709"/>
          </a:xfrm>
        </p:grpSpPr>
        <p:grpSp>
          <p:nvGrpSpPr>
            <p:cNvPr id="49" name="Group 49"/>
            <p:cNvGrpSpPr/>
            <p:nvPr/>
          </p:nvGrpSpPr>
          <p:grpSpPr>
            <a:xfrm>
              <a:off x="0" y="0"/>
              <a:ext cx="19443688" cy="2259709"/>
              <a:chOff x="0" y="0"/>
              <a:chExt cx="3994325" cy="464213"/>
            </a:xfrm>
          </p:grpSpPr>
          <p:sp>
            <p:nvSpPr>
              <p:cNvPr id="50" name="Freeform 50"/>
              <p:cNvSpPr/>
              <p:nvPr/>
            </p:nvSpPr>
            <p:spPr>
              <a:xfrm>
                <a:off x="0" y="0"/>
                <a:ext cx="3994325" cy="464213"/>
              </a:xfrm>
              <a:custGeom>
                <a:avLst/>
                <a:gdLst/>
                <a:ahLst/>
                <a:cxnLst/>
                <a:rect l="l" t="t" r="r" b="b"/>
                <a:pathLst>
                  <a:path w="3994325" h="464213">
                    <a:moveTo>
                      <a:pt x="17520" y="0"/>
                    </a:moveTo>
                    <a:lnTo>
                      <a:pt x="3976805" y="0"/>
                    </a:lnTo>
                    <a:cubicBezTo>
                      <a:pt x="3981452" y="0"/>
                      <a:pt x="3985908" y="1846"/>
                      <a:pt x="3989193" y="5131"/>
                    </a:cubicBezTo>
                    <a:cubicBezTo>
                      <a:pt x="3992479" y="8417"/>
                      <a:pt x="3994325" y="12873"/>
                      <a:pt x="3994325" y="17520"/>
                    </a:cubicBezTo>
                    <a:lnTo>
                      <a:pt x="3994325" y="446693"/>
                    </a:lnTo>
                    <a:cubicBezTo>
                      <a:pt x="3994325" y="451340"/>
                      <a:pt x="3992479" y="455796"/>
                      <a:pt x="3989193" y="459082"/>
                    </a:cubicBezTo>
                    <a:cubicBezTo>
                      <a:pt x="3985908" y="462367"/>
                      <a:pt x="3981452" y="464213"/>
                      <a:pt x="3976805" y="464213"/>
                    </a:cubicBezTo>
                    <a:lnTo>
                      <a:pt x="17520" y="464213"/>
                    </a:lnTo>
                    <a:cubicBezTo>
                      <a:pt x="12873" y="464213"/>
                      <a:pt x="8417" y="462367"/>
                      <a:pt x="5131" y="459082"/>
                    </a:cubicBezTo>
                    <a:cubicBezTo>
                      <a:pt x="1846" y="455796"/>
                      <a:pt x="0" y="451340"/>
                      <a:pt x="0" y="446693"/>
                    </a:cubicBezTo>
                    <a:lnTo>
                      <a:pt x="0" y="17520"/>
                    </a:lnTo>
                    <a:cubicBezTo>
                      <a:pt x="0" y="12873"/>
                      <a:pt x="1846" y="8417"/>
                      <a:pt x="5131" y="5131"/>
                    </a:cubicBezTo>
                    <a:cubicBezTo>
                      <a:pt x="8417" y="1846"/>
                      <a:pt x="12873" y="0"/>
                      <a:pt x="17520" y="0"/>
                    </a:cubicBezTo>
                    <a:close/>
                  </a:path>
                </a:pathLst>
              </a:custGeom>
              <a:solidFill>
                <a:srgbClr val="FFFFFF"/>
              </a:solidFill>
            </p:spPr>
          </p:sp>
          <p:sp>
            <p:nvSpPr>
              <p:cNvPr id="51" name="TextBox 51"/>
              <p:cNvSpPr txBox="1"/>
              <p:nvPr/>
            </p:nvSpPr>
            <p:spPr>
              <a:xfrm>
                <a:off x="0" y="-47625"/>
                <a:ext cx="3994325" cy="511838"/>
              </a:xfrm>
              <a:prstGeom prst="rect">
                <a:avLst/>
              </a:prstGeom>
            </p:spPr>
            <p:txBody>
              <a:bodyPr lIns="50800" tIns="50800" rIns="50800" bIns="50800" rtlCol="0" anchor="ctr"/>
              <a:lstStyle/>
              <a:p>
                <a:pPr algn="ctr">
                  <a:lnSpc>
                    <a:spcPts val="3079"/>
                  </a:lnSpc>
                </a:pPr>
                <a:endParaRPr/>
              </a:p>
            </p:txBody>
          </p:sp>
        </p:grpSp>
        <p:grpSp>
          <p:nvGrpSpPr>
            <p:cNvPr id="52" name="Group 52"/>
            <p:cNvGrpSpPr/>
            <p:nvPr/>
          </p:nvGrpSpPr>
          <p:grpSpPr>
            <a:xfrm>
              <a:off x="0" y="0"/>
              <a:ext cx="552667" cy="2259709"/>
              <a:chOff x="0" y="0"/>
              <a:chExt cx="113535" cy="464213"/>
            </a:xfrm>
          </p:grpSpPr>
          <p:sp>
            <p:nvSpPr>
              <p:cNvPr id="53" name="Freeform 53"/>
              <p:cNvSpPr/>
              <p:nvPr/>
            </p:nvSpPr>
            <p:spPr>
              <a:xfrm>
                <a:off x="0" y="0"/>
                <a:ext cx="113535" cy="464213"/>
              </a:xfrm>
              <a:custGeom>
                <a:avLst/>
                <a:gdLst/>
                <a:ahLst/>
                <a:cxnLst/>
                <a:rect l="l" t="t" r="r" b="b"/>
                <a:pathLst>
                  <a:path w="113535" h="464213">
                    <a:moveTo>
                      <a:pt x="56767" y="0"/>
                    </a:moveTo>
                    <a:lnTo>
                      <a:pt x="56767" y="0"/>
                    </a:lnTo>
                    <a:cubicBezTo>
                      <a:pt x="71823" y="0"/>
                      <a:pt x="86262" y="5981"/>
                      <a:pt x="96908" y="16627"/>
                    </a:cubicBezTo>
                    <a:cubicBezTo>
                      <a:pt x="107554" y="27273"/>
                      <a:pt x="113535" y="41712"/>
                      <a:pt x="113535" y="56767"/>
                    </a:cubicBezTo>
                    <a:lnTo>
                      <a:pt x="113535" y="407446"/>
                    </a:lnTo>
                    <a:cubicBezTo>
                      <a:pt x="113535" y="438797"/>
                      <a:pt x="88119" y="464213"/>
                      <a:pt x="56767" y="464213"/>
                    </a:cubicBezTo>
                    <a:lnTo>
                      <a:pt x="56767" y="464213"/>
                    </a:lnTo>
                    <a:cubicBezTo>
                      <a:pt x="41712" y="464213"/>
                      <a:pt x="27273" y="458232"/>
                      <a:pt x="16627" y="447586"/>
                    </a:cubicBezTo>
                    <a:cubicBezTo>
                      <a:pt x="5981" y="436940"/>
                      <a:pt x="0" y="422501"/>
                      <a:pt x="0" y="407446"/>
                    </a:cubicBezTo>
                    <a:lnTo>
                      <a:pt x="0" y="56767"/>
                    </a:lnTo>
                    <a:cubicBezTo>
                      <a:pt x="0" y="25416"/>
                      <a:pt x="25416" y="0"/>
                      <a:pt x="56767"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54" name="TextBox 54"/>
              <p:cNvSpPr txBox="1"/>
              <p:nvPr/>
            </p:nvSpPr>
            <p:spPr>
              <a:xfrm>
                <a:off x="0" y="-47625"/>
                <a:ext cx="113535" cy="511838"/>
              </a:xfrm>
              <a:prstGeom prst="rect">
                <a:avLst/>
              </a:prstGeom>
            </p:spPr>
            <p:txBody>
              <a:bodyPr lIns="50800" tIns="50800" rIns="50800" bIns="50800" rtlCol="0" anchor="ctr"/>
              <a:lstStyle/>
              <a:p>
                <a:pPr algn="ctr">
                  <a:lnSpc>
                    <a:spcPts val="3079"/>
                  </a:lnSpc>
                </a:pPr>
                <a:endParaRPr/>
              </a:p>
            </p:txBody>
          </p:sp>
        </p:grpSp>
      </p:grpSp>
      <p:sp>
        <p:nvSpPr>
          <p:cNvPr id="55" name="Freeform 55"/>
          <p:cNvSpPr/>
          <p:nvPr/>
        </p:nvSpPr>
        <p:spPr>
          <a:xfrm>
            <a:off x="16288404" y="7025902"/>
            <a:ext cx="1326435" cy="1337609"/>
          </a:xfrm>
          <a:custGeom>
            <a:avLst/>
            <a:gdLst/>
            <a:ahLst/>
            <a:cxnLst/>
            <a:rect l="l" t="t" r="r" b="b"/>
            <a:pathLst>
              <a:path w="1326435" h="1337609">
                <a:moveTo>
                  <a:pt x="0" y="0"/>
                </a:moveTo>
                <a:lnTo>
                  <a:pt x="1326436" y="0"/>
                </a:lnTo>
                <a:lnTo>
                  <a:pt x="1326436" y="1337609"/>
                </a:lnTo>
                <a:lnTo>
                  <a:pt x="0" y="1337609"/>
                </a:lnTo>
                <a:lnTo>
                  <a:pt x="0" y="0"/>
                </a:lnTo>
                <a:close/>
              </a:path>
            </a:pathLst>
          </a:custGeom>
          <a:blipFill>
            <a:blip r:embed="rId7" cstate="print"/>
            <a:stretch>
              <a:fillRect r="-135975" b="-100000"/>
            </a:stretch>
          </a:blipFill>
        </p:spPr>
      </p:sp>
      <p:grpSp>
        <p:nvGrpSpPr>
          <p:cNvPr id="56" name="Group 56"/>
          <p:cNvGrpSpPr/>
          <p:nvPr/>
        </p:nvGrpSpPr>
        <p:grpSpPr>
          <a:xfrm>
            <a:off x="726489" y="8310483"/>
            <a:ext cx="1294453" cy="1294453"/>
            <a:chOff x="0" y="0"/>
            <a:chExt cx="812800" cy="812800"/>
          </a:xfrm>
        </p:grpSpPr>
        <p:sp>
          <p:nvSpPr>
            <p:cNvPr id="57" name="Freeform 57"/>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58" name="TextBox 58"/>
            <p:cNvSpPr txBox="1"/>
            <p:nvPr/>
          </p:nvSpPr>
          <p:spPr>
            <a:xfrm>
              <a:off x="0" y="-47625"/>
              <a:ext cx="812800" cy="860425"/>
            </a:xfrm>
            <a:prstGeom prst="rect">
              <a:avLst/>
            </a:prstGeom>
          </p:spPr>
          <p:txBody>
            <a:bodyPr lIns="50800" tIns="50800" rIns="50800" bIns="50800" rtlCol="0" anchor="ctr"/>
            <a:lstStyle/>
            <a:p>
              <a:pPr algn="ctr">
                <a:lnSpc>
                  <a:spcPts val="3079"/>
                </a:lnSpc>
              </a:pPr>
              <a:endParaRPr/>
            </a:p>
          </p:txBody>
        </p:sp>
      </p:grpSp>
      <p:sp>
        <p:nvSpPr>
          <p:cNvPr id="59" name="TextBox 59"/>
          <p:cNvSpPr txBox="1"/>
          <p:nvPr/>
        </p:nvSpPr>
        <p:spPr>
          <a:xfrm>
            <a:off x="2911517" y="8296836"/>
            <a:ext cx="13720024" cy="1317625"/>
          </a:xfrm>
          <a:prstGeom prst="rect">
            <a:avLst/>
          </a:prstGeom>
        </p:spPr>
        <p:txBody>
          <a:bodyPr lIns="0" tIns="0" rIns="0" bIns="0" rtlCol="0" anchor="t">
            <a:spAutoFit/>
          </a:bodyPr>
          <a:lstStyle/>
          <a:p>
            <a:pPr marL="0" lvl="1" indent="0" algn="just">
              <a:lnSpc>
                <a:spcPts val="3499"/>
              </a:lnSpc>
              <a:spcBef>
                <a:spcPct val="0"/>
              </a:spcBef>
            </a:pPr>
            <a:r>
              <a:rPr lang="en-US" sz="2499" spc="79">
                <a:solidFill>
                  <a:srgbClr val="1C32C7"/>
                </a:solidFill>
                <a:latin typeface="Poppins"/>
                <a:ea typeface="Poppins"/>
                <a:cs typeface="Poppins"/>
                <a:sym typeface="Poppins"/>
              </a:rPr>
              <a:t>Sistem ditujukan untuk staf Rumah Tangga PT. TASPEN Cabang Bogor untuk menyusun, mengelola, dan mencetak LPT secara digital agar lebih efisien dan terdokumentasi.</a:t>
            </a:r>
          </a:p>
        </p:txBody>
      </p:sp>
      <p:sp>
        <p:nvSpPr>
          <p:cNvPr id="60" name="TextBox 60"/>
          <p:cNvSpPr txBox="1"/>
          <p:nvPr/>
        </p:nvSpPr>
        <p:spPr>
          <a:xfrm>
            <a:off x="1060730" y="8457109"/>
            <a:ext cx="630436" cy="765175"/>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grpSp>
        <p:nvGrpSpPr>
          <p:cNvPr id="3" name="Group 3"/>
          <p:cNvGrpSpPr/>
          <p:nvPr/>
        </p:nvGrpSpPr>
        <p:grpSpPr>
          <a:xfrm>
            <a:off x="0" y="3709399"/>
            <a:ext cx="18482417" cy="6899628"/>
            <a:chOff x="0" y="0"/>
            <a:chExt cx="24643222" cy="9199504"/>
          </a:xfrm>
        </p:grpSpPr>
        <p:sp>
          <p:nvSpPr>
            <p:cNvPr id="4" name="Freeform 4"/>
            <p:cNvSpPr/>
            <p:nvPr/>
          </p:nvSpPr>
          <p:spPr>
            <a:xfrm rot="-5400000" flipH="1">
              <a:off x="1049810" y="-1049810"/>
              <a:ext cx="8873179" cy="10972800"/>
            </a:xfrm>
            <a:custGeom>
              <a:avLst/>
              <a:gdLst/>
              <a:ahLst/>
              <a:cxnLst/>
              <a:rect l="l" t="t" r="r" b="b"/>
              <a:pathLst>
                <a:path w="8873179" h="10972800">
                  <a:moveTo>
                    <a:pt x="8873180" y="0"/>
                  </a:moveTo>
                  <a:lnTo>
                    <a:pt x="0" y="0"/>
                  </a:lnTo>
                  <a:lnTo>
                    <a:pt x="0" y="10972800"/>
                  </a:lnTo>
                  <a:lnTo>
                    <a:pt x="8873180" y="10972800"/>
                  </a:lnTo>
                  <a:lnTo>
                    <a:pt x="8873180" y="0"/>
                  </a:lnTo>
                  <a:close/>
                </a:path>
              </a:pathLst>
            </a:custGeom>
            <a:blipFill>
              <a:blip r:embed="rId3"/>
              <a:stretch>
                <a:fillRect/>
              </a:stretch>
            </a:blipFill>
          </p:spPr>
        </p:sp>
        <p:sp>
          <p:nvSpPr>
            <p:cNvPr id="5" name="Freeform 5"/>
            <p:cNvSpPr/>
            <p:nvPr/>
          </p:nvSpPr>
          <p:spPr>
            <a:xfrm rot="1309003" flipH="1">
              <a:off x="2875368" y="4303089"/>
              <a:ext cx="3431305" cy="2932683"/>
            </a:xfrm>
            <a:custGeom>
              <a:avLst/>
              <a:gdLst/>
              <a:ahLst/>
              <a:cxnLst/>
              <a:rect l="l" t="t" r="r" b="b"/>
              <a:pathLst>
                <a:path w="3431305" h="2932683">
                  <a:moveTo>
                    <a:pt x="3431305" y="0"/>
                  </a:moveTo>
                  <a:lnTo>
                    <a:pt x="0" y="0"/>
                  </a:lnTo>
                  <a:lnTo>
                    <a:pt x="0" y="2932683"/>
                  </a:lnTo>
                  <a:lnTo>
                    <a:pt x="3431305" y="2932683"/>
                  </a:lnTo>
                  <a:lnTo>
                    <a:pt x="3431305" y="0"/>
                  </a:lnTo>
                  <a:close/>
                </a:path>
              </a:pathLst>
            </a:custGeom>
            <a:blipFill>
              <a:blip r:embed="rId4"/>
              <a:stretch>
                <a:fillRect/>
              </a:stretch>
            </a:blipFill>
            <a:ln cap="sq">
              <a:noFill/>
              <a:prstDash val="solid"/>
              <a:miter/>
            </a:ln>
          </p:spPr>
        </p:sp>
        <p:sp>
          <p:nvSpPr>
            <p:cNvPr id="6" name="Freeform 6"/>
            <p:cNvSpPr/>
            <p:nvPr/>
          </p:nvSpPr>
          <p:spPr>
            <a:xfrm rot="5400000">
              <a:off x="14720232" y="-1049810"/>
              <a:ext cx="8873179" cy="10972800"/>
            </a:xfrm>
            <a:custGeom>
              <a:avLst/>
              <a:gdLst/>
              <a:ahLst/>
              <a:cxnLst/>
              <a:rect l="l" t="t" r="r" b="b"/>
              <a:pathLst>
                <a:path w="8873179" h="10972800">
                  <a:moveTo>
                    <a:pt x="0" y="0"/>
                  </a:moveTo>
                  <a:lnTo>
                    <a:pt x="8873180" y="0"/>
                  </a:lnTo>
                  <a:lnTo>
                    <a:pt x="8873180" y="10972800"/>
                  </a:lnTo>
                  <a:lnTo>
                    <a:pt x="0" y="10972800"/>
                  </a:lnTo>
                  <a:lnTo>
                    <a:pt x="0" y="0"/>
                  </a:lnTo>
                  <a:close/>
                </a:path>
              </a:pathLst>
            </a:custGeom>
            <a:blipFill>
              <a:blip r:embed="rId3"/>
              <a:stretch>
                <a:fillRect/>
              </a:stretch>
            </a:blipFill>
          </p:spPr>
        </p:sp>
        <p:sp>
          <p:nvSpPr>
            <p:cNvPr id="7" name="Freeform 7"/>
            <p:cNvSpPr/>
            <p:nvPr/>
          </p:nvSpPr>
          <p:spPr>
            <a:xfrm rot="1900167" flipH="1">
              <a:off x="14413828" y="2628174"/>
              <a:ext cx="5797705" cy="5455571"/>
            </a:xfrm>
            <a:custGeom>
              <a:avLst/>
              <a:gdLst/>
              <a:ahLst/>
              <a:cxnLst/>
              <a:rect l="l" t="t" r="r" b="b"/>
              <a:pathLst>
                <a:path w="5797705" h="5455571">
                  <a:moveTo>
                    <a:pt x="5797705" y="0"/>
                  </a:moveTo>
                  <a:lnTo>
                    <a:pt x="0" y="0"/>
                  </a:lnTo>
                  <a:lnTo>
                    <a:pt x="0" y="5455571"/>
                  </a:lnTo>
                  <a:lnTo>
                    <a:pt x="5797705" y="5455571"/>
                  </a:lnTo>
                  <a:lnTo>
                    <a:pt x="5797705" y="0"/>
                  </a:lnTo>
                  <a:close/>
                </a:path>
              </a:pathLst>
            </a:custGeom>
            <a:blipFill>
              <a:blip r:embed="rId5"/>
              <a:stretch>
                <a:fillRect/>
              </a:stretch>
            </a:blipFill>
          </p:spPr>
        </p:sp>
        <p:sp>
          <p:nvSpPr>
            <p:cNvPr id="8" name="Freeform 8"/>
            <p:cNvSpPr/>
            <p:nvPr/>
          </p:nvSpPr>
          <p:spPr>
            <a:xfrm rot="-1477868">
              <a:off x="4319267" y="2897267"/>
              <a:ext cx="5225768" cy="4917385"/>
            </a:xfrm>
            <a:custGeom>
              <a:avLst/>
              <a:gdLst/>
              <a:ahLst/>
              <a:cxnLst/>
              <a:rect l="l" t="t" r="r" b="b"/>
              <a:pathLst>
                <a:path w="5225768" h="4917385">
                  <a:moveTo>
                    <a:pt x="0" y="0"/>
                  </a:moveTo>
                  <a:lnTo>
                    <a:pt x="5225768" y="0"/>
                  </a:lnTo>
                  <a:lnTo>
                    <a:pt x="5225768" y="4917385"/>
                  </a:lnTo>
                  <a:lnTo>
                    <a:pt x="0" y="4917385"/>
                  </a:lnTo>
                  <a:lnTo>
                    <a:pt x="0" y="0"/>
                  </a:lnTo>
                  <a:close/>
                </a:path>
              </a:pathLst>
            </a:custGeom>
            <a:blipFill>
              <a:blip r:embed="rId5"/>
              <a:stretch>
                <a:fillRect/>
              </a:stretch>
            </a:blipFill>
          </p:spPr>
        </p:sp>
      </p:grpSp>
      <p:sp>
        <p:nvSpPr>
          <p:cNvPr id="9" name="Freeform 9"/>
          <p:cNvSpPr/>
          <p:nvPr/>
        </p:nvSpPr>
        <p:spPr>
          <a:xfrm>
            <a:off x="-1385058" y="1028700"/>
            <a:ext cx="4890832" cy="7209157"/>
          </a:xfrm>
          <a:custGeom>
            <a:avLst/>
            <a:gdLst/>
            <a:ahLst/>
            <a:cxnLst/>
            <a:rect l="l" t="t" r="r" b="b"/>
            <a:pathLst>
              <a:path w="4890832" h="7209157">
                <a:moveTo>
                  <a:pt x="0" y="0"/>
                </a:moveTo>
                <a:lnTo>
                  <a:pt x="4890833" y="0"/>
                </a:lnTo>
                <a:lnTo>
                  <a:pt x="4890833" y="7209157"/>
                </a:lnTo>
                <a:lnTo>
                  <a:pt x="0" y="7209157"/>
                </a:lnTo>
                <a:lnTo>
                  <a:pt x="0" y="0"/>
                </a:lnTo>
                <a:close/>
              </a:path>
            </a:pathLst>
          </a:custGeom>
          <a:blipFill>
            <a:blip r:embed="rId6"/>
            <a:stretch>
              <a:fillRect/>
            </a:stretch>
          </a:blipFill>
        </p:spPr>
      </p:sp>
      <p:sp>
        <p:nvSpPr>
          <p:cNvPr id="10" name="Freeform 10"/>
          <p:cNvSpPr/>
          <p:nvPr/>
        </p:nvSpPr>
        <p:spPr>
          <a:xfrm flipH="1">
            <a:off x="14782225" y="1028700"/>
            <a:ext cx="4890832" cy="7209157"/>
          </a:xfrm>
          <a:custGeom>
            <a:avLst/>
            <a:gdLst/>
            <a:ahLst/>
            <a:cxnLst/>
            <a:rect l="l" t="t" r="r" b="b"/>
            <a:pathLst>
              <a:path w="4890832" h="7209157">
                <a:moveTo>
                  <a:pt x="4890833" y="0"/>
                </a:moveTo>
                <a:lnTo>
                  <a:pt x="0" y="0"/>
                </a:lnTo>
                <a:lnTo>
                  <a:pt x="0" y="7209157"/>
                </a:lnTo>
                <a:lnTo>
                  <a:pt x="4890833" y="7209157"/>
                </a:lnTo>
                <a:lnTo>
                  <a:pt x="4890833" y="0"/>
                </a:lnTo>
                <a:close/>
              </a:path>
            </a:pathLst>
          </a:custGeom>
          <a:blipFill>
            <a:blip r:embed="rId6"/>
            <a:stretch>
              <a:fillRect/>
            </a:stretch>
          </a:blipFill>
        </p:spPr>
      </p:sp>
      <p:sp>
        <p:nvSpPr>
          <p:cNvPr id="11" name="Freeform 11"/>
          <p:cNvSpPr/>
          <p:nvPr/>
        </p:nvSpPr>
        <p:spPr>
          <a:xfrm rot="1139136" flipH="1">
            <a:off x="7546739" y="6478149"/>
            <a:ext cx="1918806" cy="1230813"/>
          </a:xfrm>
          <a:custGeom>
            <a:avLst/>
            <a:gdLst/>
            <a:ahLst/>
            <a:cxnLst/>
            <a:rect l="l" t="t" r="r" b="b"/>
            <a:pathLst>
              <a:path w="1918806" h="1230813">
                <a:moveTo>
                  <a:pt x="1918806" y="0"/>
                </a:moveTo>
                <a:lnTo>
                  <a:pt x="0" y="0"/>
                </a:lnTo>
                <a:lnTo>
                  <a:pt x="0" y="1230813"/>
                </a:lnTo>
                <a:lnTo>
                  <a:pt x="1918806" y="1230813"/>
                </a:lnTo>
                <a:lnTo>
                  <a:pt x="1918806" y="0"/>
                </a:lnTo>
                <a:close/>
              </a:path>
            </a:pathLst>
          </a:custGeom>
          <a:blipFill>
            <a:blip r:embed="rId7"/>
            <a:stretch>
              <a:fillRect/>
            </a:stretch>
          </a:blipFill>
        </p:spPr>
      </p:sp>
      <p:sp>
        <p:nvSpPr>
          <p:cNvPr id="12" name="Freeform 12"/>
          <p:cNvSpPr/>
          <p:nvPr/>
        </p:nvSpPr>
        <p:spPr>
          <a:xfrm rot="6231738">
            <a:off x="15233217" y="6984838"/>
            <a:ext cx="1408909" cy="1483062"/>
          </a:xfrm>
          <a:custGeom>
            <a:avLst/>
            <a:gdLst/>
            <a:ahLst/>
            <a:cxnLst/>
            <a:rect l="l" t="t" r="r" b="b"/>
            <a:pathLst>
              <a:path w="1408909" h="1483062">
                <a:moveTo>
                  <a:pt x="0" y="0"/>
                </a:moveTo>
                <a:lnTo>
                  <a:pt x="1408909" y="0"/>
                </a:lnTo>
                <a:lnTo>
                  <a:pt x="1408909" y="1483062"/>
                </a:lnTo>
                <a:lnTo>
                  <a:pt x="0" y="1483062"/>
                </a:lnTo>
                <a:lnTo>
                  <a:pt x="0" y="0"/>
                </a:lnTo>
                <a:close/>
              </a:path>
            </a:pathLst>
          </a:custGeom>
          <a:blipFill>
            <a:blip r:embed="rId8"/>
            <a:stretch>
              <a:fillRect/>
            </a:stretch>
          </a:blipFill>
        </p:spPr>
      </p:sp>
      <p:sp>
        <p:nvSpPr>
          <p:cNvPr id="13" name="Freeform 13"/>
          <p:cNvSpPr/>
          <p:nvPr/>
        </p:nvSpPr>
        <p:spPr>
          <a:xfrm rot="-693477">
            <a:off x="15400987" y="828008"/>
            <a:ext cx="1579958" cy="1013460"/>
          </a:xfrm>
          <a:custGeom>
            <a:avLst/>
            <a:gdLst/>
            <a:ahLst/>
            <a:cxnLst/>
            <a:rect l="l" t="t" r="r" b="b"/>
            <a:pathLst>
              <a:path w="1579958" h="1013460">
                <a:moveTo>
                  <a:pt x="0" y="0"/>
                </a:moveTo>
                <a:lnTo>
                  <a:pt x="1579958" y="0"/>
                </a:lnTo>
                <a:lnTo>
                  <a:pt x="1579958" y="1013461"/>
                </a:lnTo>
                <a:lnTo>
                  <a:pt x="0" y="1013461"/>
                </a:lnTo>
                <a:lnTo>
                  <a:pt x="0" y="0"/>
                </a:lnTo>
                <a:close/>
              </a:path>
            </a:pathLst>
          </a:custGeom>
          <a:blipFill>
            <a:blip r:embed="rId7"/>
            <a:stretch>
              <a:fillRect/>
            </a:stretch>
          </a:blipFill>
        </p:spPr>
      </p:sp>
      <p:sp>
        <p:nvSpPr>
          <p:cNvPr id="14" name="TextBox 14"/>
          <p:cNvSpPr txBox="1"/>
          <p:nvPr/>
        </p:nvSpPr>
        <p:spPr>
          <a:xfrm>
            <a:off x="5586870" y="428498"/>
            <a:ext cx="8369317" cy="1267078"/>
          </a:xfrm>
          <a:prstGeom prst="rect">
            <a:avLst/>
          </a:prstGeom>
        </p:spPr>
        <p:txBody>
          <a:bodyPr lIns="0" tIns="0" rIns="0" bIns="0" rtlCol="0" anchor="t">
            <a:spAutoFit/>
          </a:bodyPr>
          <a:lstStyle/>
          <a:p>
            <a:pPr algn="l">
              <a:lnSpc>
                <a:spcPts val="8007"/>
              </a:lnSpc>
            </a:pPr>
            <a:r>
              <a:rPr lang="en-US" sz="8799">
                <a:solidFill>
                  <a:srgbClr val="FFFFFF"/>
                </a:solidFill>
                <a:latin typeface="Funtastic"/>
                <a:ea typeface="Funtastic"/>
                <a:cs typeface="Funtastic"/>
                <a:sym typeface="Funtastic"/>
              </a:rPr>
              <a:t>Landasan Teori </a:t>
            </a:r>
          </a:p>
        </p:txBody>
      </p:sp>
      <p:grpSp>
        <p:nvGrpSpPr>
          <p:cNvPr id="15" name="Group 15"/>
          <p:cNvGrpSpPr/>
          <p:nvPr/>
        </p:nvGrpSpPr>
        <p:grpSpPr>
          <a:xfrm>
            <a:off x="6253307" y="1973814"/>
            <a:ext cx="11350903" cy="2440092"/>
            <a:chOff x="0" y="0"/>
            <a:chExt cx="15134537" cy="3253455"/>
          </a:xfrm>
        </p:grpSpPr>
        <p:grpSp>
          <p:nvGrpSpPr>
            <p:cNvPr id="16" name="Group 16"/>
            <p:cNvGrpSpPr/>
            <p:nvPr/>
          </p:nvGrpSpPr>
          <p:grpSpPr>
            <a:xfrm>
              <a:off x="0" y="0"/>
              <a:ext cx="15134537" cy="3253455"/>
              <a:chOff x="0" y="0"/>
              <a:chExt cx="3109094" cy="668359"/>
            </a:xfrm>
          </p:grpSpPr>
          <p:sp>
            <p:nvSpPr>
              <p:cNvPr id="17" name="Freeform 17"/>
              <p:cNvSpPr/>
              <p:nvPr/>
            </p:nvSpPr>
            <p:spPr>
              <a:xfrm>
                <a:off x="0" y="0"/>
                <a:ext cx="3109094" cy="668359"/>
              </a:xfrm>
              <a:custGeom>
                <a:avLst/>
                <a:gdLst/>
                <a:ahLst/>
                <a:cxnLst/>
                <a:rect l="l" t="t" r="r" b="b"/>
                <a:pathLst>
                  <a:path w="3109094" h="668359">
                    <a:moveTo>
                      <a:pt x="22508" y="0"/>
                    </a:moveTo>
                    <a:lnTo>
                      <a:pt x="3086586" y="0"/>
                    </a:lnTo>
                    <a:cubicBezTo>
                      <a:pt x="3099017" y="0"/>
                      <a:pt x="3109094" y="10077"/>
                      <a:pt x="3109094" y="22508"/>
                    </a:cubicBezTo>
                    <a:lnTo>
                      <a:pt x="3109094" y="645851"/>
                    </a:lnTo>
                    <a:cubicBezTo>
                      <a:pt x="3109094" y="651820"/>
                      <a:pt x="3106723" y="657545"/>
                      <a:pt x="3102502" y="661766"/>
                    </a:cubicBezTo>
                    <a:cubicBezTo>
                      <a:pt x="3098281" y="665987"/>
                      <a:pt x="3092556" y="668359"/>
                      <a:pt x="3086586" y="668359"/>
                    </a:cubicBezTo>
                    <a:lnTo>
                      <a:pt x="22508" y="668359"/>
                    </a:lnTo>
                    <a:cubicBezTo>
                      <a:pt x="16538" y="668359"/>
                      <a:pt x="10813" y="665987"/>
                      <a:pt x="6592" y="661766"/>
                    </a:cubicBezTo>
                    <a:cubicBezTo>
                      <a:pt x="2371" y="657545"/>
                      <a:pt x="0" y="651820"/>
                      <a:pt x="0" y="645851"/>
                    </a:cubicBezTo>
                    <a:lnTo>
                      <a:pt x="0" y="22508"/>
                    </a:lnTo>
                    <a:cubicBezTo>
                      <a:pt x="0" y="16538"/>
                      <a:pt x="2371" y="10813"/>
                      <a:pt x="6592" y="6592"/>
                    </a:cubicBezTo>
                    <a:cubicBezTo>
                      <a:pt x="10813" y="2371"/>
                      <a:pt x="16538" y="0"/>
                      <a:pt x="22508" y="0"/>
                    </a:cubicBezTo>
                    <a:close/>
                  </a:path>
                </a:pathLst>
              </a:custGeom>
              <a:solidFill>
                <a:srgbClr val="FFFFFF"/>
              </a:solidFill>
            </p:spPr>
          </p:sp>
          <p:sp>
            <p:nvSpPr>
              <p:cNvPr id="18" name="TextBox 18"/>
              <p:cNvSpPr txBox="1"/>
              <p:nvPr/>
            </p:nvSpPr>
            <p:spPr>
              <a:xfrm>
                <a:off x="0" y="-47625"/>
                <a:ext cx="3109094" cy="715984"/>
              </a:xfrm>
              <a:prstGeom prst="rect">
                <a:avLst/>
              </a:prstGeom>
            </p:spPr>
            <p:txBody>
              <a:bodyPr lIns="50800" tIns="50800" rIns="50800" bIns="50800" rtlCol="0" anchor="ctr"/>
              <a:lstStyle/>
              <a:p>
                <a:pPr algn="ctr">
                  <a:lnSpc>
                    <a:spcPts val="3079"/>
                  </a:lnSpc>
                </a:pPr>
                <a:endParaRPr/>
              </a:p>
            </p:txBody>
          </p:sp>
        </p:grpSp>
        <p:grpSp>
          <p:nvGrpSpPr>
            <p:cNvPr id="19" name="Group 19"/>
            <p:cNvGrpSpPr/>
            <p:nvPr/>
          </p:nvGrpSpPr>
          <p:grpSpPr>
            <a:xfrm>
              <a:off x="0" y="0"/>
              <a:ext cx="430184" cy="3253455"/>
              <a:chOff x="0" y="0"/>
              <a:chExt cx="88373" cy="668359"/>
            </a:xfrm>
          </p:grpSpPr>
          <p:sp>
            <p:nvSpPr>
              <p:cNvPr id="20" name="Freeform 20"/>
              <p:cNvSpPr/>
              <p:nvPr/>
            </p:nvSpPr>
            <p:spPr>
              <a:xfrm>
                <a:off x="0" y="0"/>
                <a:ext cx="88373" cy="668359"/>
              </a:xfrm>
              <a:custGeom>
                <a:avLst/>
                <a:gdLst/>
                <a:ahLst/>
                <a:cxnLst/>
                <a:rect l="l" t="t" r="r" b="b"/>
                <a:pathLst>
                  <a:path w="88373" h="668359">
                    <a:moveTo>
                      <a:pt x="44186" y="0"/>
                    </a:moveTo>
                    <a:lnTo>
                      <a:pt x="44186" y="0"/>
                    </a:lnTo>
                    <a:cubicBezTo>
                      <a:pt x="68590" y="0"/>
                      <a:pt x="88373" y="19783"/>
                      <a:pt x="88373" y="44186"/>
                    </a:cubicBezTo>
                    <a:lnTo>
                      <a:pt x="88373" y="624172"/>
                    </a:lnTo>
                    <a:cubicBezTo>
                      <a:pt x="88373" y="635891"/>
                      <a:pt x="83718" y="647130"/>
                      <a:pt x="75431" y="655417"/>
                    </a:cubicBezTo>
                    <a:cubicBezTo>
                      <a:pt x="67144" y="663703"/>
                      <a:pt x="55905" y="668359"/>
                      <a:pt x="44186" y="668359"/>
                    </a:cubicBezTo>
                    <a:lnTo>
                      <a:pt x="44186" y="668359"/>
                    </a:lnTo>
                    <a:cubicBezTo>
                      <a:pt x="32467" y="668359"/>
                      <a:pt x="21228" y="663703"/>
                      <a:pt x="12942" y="655417"/>
                    </a:cubicBezTo>
                    <a:cubicBezTo>
                      <a:pt x="4655" y="647130"/>
                      <a:pt x="0" y="635891"/>
                      <a:pt x="0" y="624172"/>
                    </a:cubicBezTo>
                    <a:lnTo>
                      <a:pt x="0" y="44186"/>
                    </a:lnTo>
                    <a:cubicBezTo>
                      <a:pt x="0" y="32467"/>
                      <a:pt x="4655" y="21228"/>
                      <a:pt x="12942" y="12942"/>
                    </a:cubicBezTo>
                    <a:cubicBezTo>
                      <a:pt x="21228" y="4655"/>
                      <a:pt x="32467" y="0"/>
                      <a:pt x="44186"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21" name="TextBox 21"/>
              <p:cNvSpPr txBox="1"/>
              <p:nvPr/>
            </p:nvSpPr>
            <p:spPr>
              <a:xfrm>
                <a:off x="0" y="-47625"/>
                <a:ext cx="88373" cy="715984"/>
              </a:xfrm>
              <a:prstGeom prst="rect">
                <a:avLst/>
              </a:prstGeom>
            </p:spPr>
            <p:txBody>
              <a:bodyPr lIns="50800" tIns="50800" rIns="50800" bIns="50800" rtlCol="0" anchor="ctr"/>
              <a:lstStyle/>
              <a:p>
                <a:pPr algn="ctr">
                  <a:lnSpc>
                    <a:spcPts val="3079"/>
                  </a:lnSpc>
                </a:pPr>
                <a:endParaRPr/>
              </a:p>
            </p:txBody>
          </p:sp>
        </p:grpSp>
      </p:grpSp>
      <p:sp>
        <p:nvSpPr>
          <p:cNvPr id="22" name="TextBox 22"/>
          <p:cNvSpPr txBox="1"/>
          <p:nvPr/>
        </p:nvSpPr>
        <p:spPr>
          <a:xfrm>
            <a:off x="6776857" y="2075576"/>
            <a:ext cx="10303803" cy="2244204"/>
          </a:xfrm>
          <a:prstGeom prst="rect">
            <a:avLst/>
          </a:prstGeom>
        </p:spPr>
        <p:txBody>
          <a:bodyPr lIns="0" tIns="0" rIns="0" bIns="0" rtlCol="0" anchor="t">
            <a:spAutoFit/>
          </a:bodyPr>
          <a:lstStyle/>
          <a:p>
            <a:pPr algn="just">
              <a:lnSpc>
                <a:spcPts val="3499"/>
              </a:lnSpc>
              <a:spcBef>
                <a:spcPct val="0"/>
              </a:spcBef>
            </a:pPr>
            <a:r>
              <a:rPr lang="en-US" sz="2499" spc="79" dirty="0">
                <a:solidFill>
                  <a:srgbClr val="1C32C7"/>
                </a:solidFill>
                <a:latin typeface="Poppins" charset="0"/>
                <a:ea typeface="Poppins"/>
                <a:cs typeface="Poppins" charset="0"/>
                <a:sym typeface="Poppins"/>
              </a:rPr>
              <a:t>PT Dana Tabungan </a:t>
            </a:r>
            <a:r>
              <a:rPr lang="en-US" sz="2499" spc="79" dirty="0" err="1">
                <a:solidFill>
                  <a:srgbClr val="1C32C7"/>
                </a:solidFill>
                <a:latin typeface="Poppins" charset="0"/>
                <a:ea typeface="Poppins"/>
                <a:cs typeface="Poppins" charset="0"/>
                <a:sym typeface="Poppins"/>
              </a:rPr>
              <a:t>dan</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Asuransi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Pegawai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Negeri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Persero</a:t>
            </a:r>
            <a:r>
              <a:rPr lang="en-US" sz="2499" spc="79" dirty="0">
                <a:solidFill>
                  <a:srgbClr val="1C32C7"/>
                </a:solidFill>
                <a:latin typeface="Poppins" charset="0"/>
                <a:ea typeface="Poppins"/>
                <a:cs typeface="Poppins" charset="0"/>
                <a:sym typeface="Poppins"/>
              </a:rPr>
              <a:t>), yang </a:t>
            </a:r>
            <a:r>
              <a:rPr lang="en-US" sz="2499" spc="79" dirty="0" err="1">
                <a:solidFill>
                  <a:srgbClr val="1C32C7"/>
                </a:solidFill>
                <a:latin typeface="Poppins" charset="0"/>
                <a:ea typeface="Poppins"/>
                <a:cs typeface="Poppins" charset="0"/>
                <a:sym typeface="Poppins"/>
              </a:rPr>
              <a:t>dikenal</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sebagai</a:t>
            </a:r>
            <a:r>
              <a:rPr lang="en-US" sz="2499" spc="79" dirty="0">
                <a:solidFill>
                  <a:srgbClr val="1C32C7"/>
                </a:solidFill>
                <a:latin typeface="Poppins" charset="0"/>
                <a:ea typeface="Poppins"/>
                <a:cs typeface="Poppins" charset="0"/>
                <a:sym typeface="Poppins"/>
              </a:rPr>
              <a:t> PT TASPEN (</a:t>
            </a:r>
            <a:r>
              <a:rPr lang="en-US" sz="2499" spc="79" dirty="0" err="1">
                <a:solidFill>
                  <a:srgbClr val="1C32C7"/>
                </a:solidFill>
                <a:latin typeface="Poppins" charset="0"/>
                <a:ea typeface="Poppins"/>
                <a:cs typeface="Poppins" charset="0"/>
                <a:sym typeface="Poppins"/>
              </a:rPr>
              <a:t>Persero</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adalah</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Badan</a:t>
            </a:r>
            <a:r>
              <a:rPr lang="en-US" sz="2499" spc="79" dirty="0">
                <a:solidFill>
                  <a:srgbClr val="1C32C7"/>
                </a:solidFill>
                <a:latin typeface="Poppins" charset="0"/>
                <a:ea typeface="Poppins"/>
                <a:cs typeface="Poppins" charset="0"/>
                <a:sym typeface="Poppins"/>
              </a:rPr>
              <a:t> Usaha </a:t>
            </a:r>
            <a:r>
              <a:rPr lang="en-US" sz="2499" spc="79" dirty="0" err="1">
                <a:solidFill>
                  <a:srgbClr val="1C32C7"/>
                </a:solidFill>
                <a:latin typeface="Poppins" charset="0"/>
                <a:ea typeface="Poppins"/>
                <a:cs typeface="Poppins" charset="0"/>
                <a:sym typeface="Poppins"/>
              </a:rPr>
              <a:t>Milik</a:t>
            </a:r>
            <a:r>
              <a:rPr lang="en-US" sz="2499" spc="79" dirty="0">
                <a:solidFill>
                  <a:srgbClr val="1C32C7"/>
                </a:solidFill>
                <a:latin typeface="Poppins" charset="0"/>
                <a:ea typeface="Poppins"/>
                <a:cs typeface="Poppins" charset="0"/>
                <a:sym typeface="Poppins"/>
              </a:rPr>
              <a:t> Negara (BUMN) Indonesia yang </a:t>
            </a:r>
            <a:r>
              <a:rPr lang="en-US" sz="2499" spc="79" dirty="0" err="1">
                <a:solidFill>
                  <a:srgbClr val="1C32C7"/>
                </a:solidFill>
                <a:latin typeface="Poppins" charset="0"/>
                <a:ea typeface="Poppins"/>
                <a:cs typeface="Poppins" charset="0"/>
                <a:sym typeface="Poppins"/>
              </a:rPr>
              <a:t>bergerak</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di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bidang</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asuransi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sosial</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dan</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dana</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pensiun</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bagi</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Aparatur</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Sipil</a:t>
            </a:r>
            <a:r>
              <a:rPr lang="en-US" sz="2499" spc="79" dirty="0">
                <a:solidFill>
                  <a:srgbClr val="1C32C7"/>
                </a:solidFill>
                <a:latin typeface="Poppins" charset="0"/>
                <a:ea typeface="Poppins"/>
                <a:cs typeface="Poppins" charset="0"/>
                <a:sym typeface="Poppins"/>
              </a:rPr>
              <a:t> Negara (ASN) </a:t>
            </a:r>
            <a:r>
              <a:rPr lang="en-US" sz="2499" spc="79" dirty="0" err="1">
                <a:solidFill>
                  <a:srgbClr val="1C32C7"/>
                </a:solidFill>
                <a:latin typeface="Poppins" charset="0"/>
                <a:ea typeface="Poppins"/>
                <a:cs typeface="Poppins" charset="0"/>
                <a:sym typeface="Poppins"/>
              </a:rPr>
              <a:t>dan</a:t>
            </a:r>
            <a:r>
              <a:rPr lang="en-US" sz="2499" spc="79" dirty="0">
                <a:solidFill>
                  <a:srgbClr val="1C32C7"/>
                </a:solidFill>
                <a:latin typeface="Poppins" charset="0"/>
                <a:ea typeface="Poppins"/>
                <a:cs typeface="Poppins" charset="0"/>
                <a:sym typeface="Poppins"/>
              </a:rPr>
              <a:t> </a:t>
            </a:r>
            <a:r>
              <a:rPr lang="en-US" sz="2499" spc="79" dirty="0" err="1">
                <a:solidFill>
                  <a:srgbClr val="1C32C7"/>
                </a:solidFill>
                <a:latin typeface="Poppins" charset="0"/>
                <a:ea typeface="Poppins"/>
                <a:cs typeface="Poppins" charset="0"/>
                <a:sym typeface="Poppins"/>
              </a:rPr>
              <a:t>Pejabat</a:t>
            </a:r>
            <a:r>
              <a:rPr lang="en-US" sz="2499" spc="79" dirty="0">
                <a:solidFill>
                  <a:srgbClr val="1C32C7"/>
                </a:solidFill>
                <a:latin typeface="Poppins" charset="0"/>
                <a:ea typeface="Poppins"/>
                <a:cs typeface="Poppins" charset="0"/>
                <a:sym typeface="Poppins"/>
              </a:rPr>
              <a:t> Negara.</a:t>
            </a:r>
          </a:p>
        </p:txBody>
      </p:sp>
      <p:grpSp>
        <p:nvGrpSpPr>
          <p:cNvPr id="23" name="Group 23"/>
          <p:cNvGrpSpPr/>
          <p:nvPr/>
        </p:nvGrpSpPr>
        <p:grpSpPr>
          <a:xfrm>
            <a:off x="394082" y="2262759"/>
            <a:ext cx="5478604" cy="1886233"/>
            <a:chOff x="0" y="0"/>
            <a:chExt cx="7304805" cy="2514977"/>
          </a:xfrm>
        </p:grpSpPr>
        <p:grpSp>
          <p:nvGrpSpPr>
            <p:cNvPr id="24" name="Group 24"/>
            <p:cNvGrpSpPr/>
            <p:nvPr/>
          </p:nvGrpSpPr>
          <p:grpSpPr>
            <a:xfrm>
              <a:off x="12700" y="0"/>
              <a:ext cx="7205166" cy="2514977"/>
              <a:chOff x="0" y="0"/>
              <a:chExt cx="3393148" cy="1184385"/>
            </a:xfrm>
          </p:grpSpPr>
          <p:sp>
            <p:nvSpPr>
              <p:cNvPr id="25" name="Freeform 25"/>
              <p:cNvSpPr/>
              <p:nvPr/>
            </p:nvSpPr>
            <p:spPr>
              <a:xfrm>
                <a:off x="0" y="0"/>
                <a:ext cx="3393148" cy="1184385"/>
              </a:xfrm>
              <a:custGeom>
                <a:avLst/>
                <a:gdLst/>
                <a:ahLst/>
                <a:cxnLst/>
                <a:rect l="l" t="t" r="r" b="b"/>
                <a:pathLst>
                  <a:path w="3393148" h="1184385">
                    <a:moveTo>
                      <a:pt x="35817" y="0"/>
                    </a:moveTo>
                    <a:lnTo>
                      <a:pt x="3357331" y="0"/>
                    </a:lnTo>
                    <a:cubicBezTo>
                      <a:pt x="3366830" y="0"/>
                      <a:pt x="3375940" y="3774"/>
                      <a:pt x="3382657" y="10490"/>
                    </a:cubicBezTo>
                    <a:cubicBezTo>
                      <a:pt x="3389374" y="17207"/>
                      <a:pt x="3393148" y="26317"/>
                      <a:pt x="3393148" y="35817"/>
                    </a:cubicBezTo>
                    <a:lnTo>
                      <a:pt x="3393148" y="1148568"/>
                    </a:lnTo>
                    <a:cubicBezTo>
                      <a:pt x="3393148" y="1158067"/>
                      <a:pt x="3389374" y="1167178"/>
                      <a:pt x="3382657" y="1173894"/>
                    </a:cubicBezTo>
                    <a:cubicBezTo>
                      <a:pt x="3375940" y="1180611"/>
                      <a:pt x="3366830" y="1184385"/>
                      <a:pt x="3357331" y="1184385"/>
                    </a:cubicBezTo>
                    <a:lnTo>
                      <a:pt x="35817" y="1184385"/>
                    </a:lnTo>
                    <a:cubicBezTo>
                      <a:pt x="26317" y="1184385"/>
                      <a:pt x="17207" y="1180611"/>
                      <a:pt x="10490" y="1173894"/>
                    </a:cubicBezTo>
                    <a:cubicBezTo>
                      <a:pt x="3774" y="1167178"/>
                      <a:pt x="0" y="1158067"/>
                      <a:pt x="0" y="1148568"/>
                    </a:cubicBezTo>
                    <a:lnTo>
                      <a:pt x="0" y="35817"/>
                    </a:lnTo>
                    <a:cubicBezTo>
                      <a:pt x="0" y="26317"/>
                      <a:pt x="3774" y="17207"/>
                      <a:pt x="10490" y="10490"/>
                    </a:cubicBezTo>
                    <a:cubicBezTo>
                      <a:pt x="17207" y="3774"/>
                      <a:pt x="26317" y="0"/>
                      <a:pt x="35817"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26" name="TextBox 26"/>
              <p:cNvSpPr txBox="1"/>
              <p:nvPr/>
            </p:nvSpPr>
            <p:spPr>
              <a:xfrm>
                <a:off x="0" y="-47625"/>
                <a:ext cx="3393148" cy="1232010"/>
              </a:xfrm>
              <a:prstGeom prst="rect">
                <a:avLst/>
              </a:prstGeom>
            </p:spPr>
            <p:txBody>
              <a:bodyPr lIns="50800" tIns="50800" rIns="50800" bIns="50800" rtlCol="0" anchor="ctr"/>
              <a:lstStyle/>
              <a:p>
                <a:pPr algn="ctr">
                  <a:lnSpc>
                    <a:spcPts val="3079"/>
                  </a:lnSpc>
                </a:pPr>
                <a:endParaRPr/>
              </a:p>
            </p:txBody>
          </p:sp>
        </p:grpSp>
        <p:sp>
          <p:nvSpPr>
            <p:cNvPr id="27" name="TextBox 27"/>
            <p:cNvSpPr txBox="1"/>
            <p:nvPr/>
          </p:nvSpPr>
          <p:spPr>
            <a:xfrm>
              <a:off x="0" y="282575"/>
              <a:ext cx="7304805" cy="1906058"/>
            </a:xfrm>
            <a:prstGeom prst="rect">
              <a:avLst/>
            </a:prstGeom>
          </p:spPr>
          <p:txBody>
            <a:bodyPr lIns="0" tIns="0" rIns="0" bIns="0" rtlCol="0" anchor="t">
              <a:spAutoFit/>
            </a:bodyPr>
            <a:lstStyle/>
            <a:p>
              <a:pPr algn="ctr">
                <a:lnSpc>
                  <a:spcPts val="5599"/>
                </a:lnSpc>
                <a:spcBef>
                  <a:spcPct val="0"/>
                </a:spcBef>
              </a:pPr>
              <a:r>
                <a:rPr lang="en-US" sz="3999" dirty="0">
                  <a:solidFill>
                    <a:srgbClr val="393737"/>
                  </a:solidFill>
                  <a:latin typeface="Funtastic"/>
                  <a:ea typeface="Funtastic"/>
                  <a:cs typeface="Funtastic"/>
                  <a:sym typeface="Funtastic"/>
                </a:rPr>
                <a:t>PT TASPEN (</a:t>
              </a:r>
              <a:r>
                <a:rPr lang="en-US" sz="3999" dirty="0" err="1">
                  <a:solidFill>
                    <a:srgbClr val="393737"/>
                  </a:solidFill>
                  <a:latin typeface="Funtastic"/>
                  <a:ea typeface="Funtastic"/>
                  <a:cs typeface="Funtastic"/>
                  <a:sym typeface="Funtastic"/>
                </a:rPr>
                <a:t>Persero</a:t>
              </a:r>
              <a:r>
                <a:rPr lang="en-US" sz="3999" dirty="0">
                  <a:solidFill>
                    <a:srgbClr val="393737"/>
                  </a:solidFill>
                  <a:latin typeface="Funtastic"/>
                  <a:ea typeface="Funtastic"/>
                  <a:cs typeface="Funtastic"/>
                  <a:sym typeface="Funtastic"/>
                </a:rPr>
                <a:t>) </a:t>
              </a:r>
              <a:r>
                <a:rPr lang="en-US" sz="3999" dirty="0" err="1">
                  <a:solidFill>
                    <a:srgbClr val="393737"/>
                  </a:solidFill>
                  <a:latin typeface="Funtastic"/>
                  <a:ea typeface="Funtastic"/>
                  <a:cs typeface="Funtastic"/>
                  <a:sym typeface="Funtastic"/>
                </a:rPr>
                <a:t>Cabang</a:t>
              </a:r>
              <a:r>
                <a:rPr lang="en-US" sz="3999" dirty="0">
                  <a:solidFill>
                    <a:srgbClr val="393737"/>
                  </a:solidFill>
                  <a:latin typeface="Funtastic"/>
                  <a:ea typeface="Funtastic"/>
                  <a:cs typeface="Funtastic"/>
                  <a:sym typeface="Funtastic"/>
                </a:rPr>
                <a:t> Bogor</a:t>
              </a:r>
            </a:p>
          </p:txBody>
        </p:sp>
      </p:grpSp>
      <p:grpSp>
        <p:nvGrpSpPr>
          <p:cNvPr id="28" name="Group 28"/>
          <p:cNvGrpSpPr/>
          <p:nvPr/>
        </p:nvGrpSpPr>
        <p:grpSpPr>
          <a:xfrm>
            <a:off x="6253307" y="4690130"/>
            <a:ext cx="11350903" cy="2308603"/>
            <a:chOff x="0" y="0"/>
            <a:chExt cx="3109094" cy="632343"/>
          </a:xfrm>
        </p:grpSpPr>
        <p:sp>
          <p:nvSpPr>
            <p:cNvPr id="29" name="Freeform 29"/>
            <p:cNvSpPr/>
            <p:nvPr/>
          </p:nvSpPr>
          <p:spPr>
            <a:xfrm>
              <a:off x="0" y="0"/>
              <a:ext cx="3109094" cy="632343"/>
            </a:xfrm>
            <a:custGeom>
              <a:avLst/>
              <a:gdLst/>
              <a:ahLst/>
              <a:cxnLst/>
              <a:rect l="l" t="t" r="r" b="b"/>
              <a:pathLst>
                <a:path w="3109094" h="632343">
                  <a:moveTo>
                    <a:pt x="22508" y="0"/>
                  </a:moveTo>
                  <a:lnTo>
                    <a:pt x="3086586" y="0"/>
                  </a:lnTo>
                  <a:cubicBezTo>
                    <a:pt x="3099017" y="0"/>
                    <a:pt x="3109094" y="10077"/>
                    <a:pt x="3109094" y="22508"/>
                  </a:cubicBezTo>
                  <a:lnTo>
                    <a:pt x="3109094" y="609835"/>
                  </a:lnTo>
                  <a:cubicBezTo>
                    <a:pt x="3109094" y="615805"/>
                    <a:pt x="3106723" y="621530"/>
                    <a:pt x="3102502" y="625751"/>
                  </a:cubicBezTo>
                  <a:cubicBezTo>
                    <a:pt x="3098281" y="629972"/>
                    <a:pt x="3092556" y="632343"/>
                    <a:pt x="3086586" y="632343"/>
                  </a:cubicBezTo>
                  <a:lnTo>
                    <a:pt x="22508" y="632343"/>
                  </a:lnTo>
                  <a:cubicBezTo>
                    <a:pt x="16538" y="632343"/>
                    <a:pt x="10813" y="629972"/>
                    <a:pt x="6592" y="625751"/>
                  </a:cubicBezTo>
                  <a:cubicBezTo>
                    <a:pt x="2371" y="621530"/>
                    <a:pt x="0" y="615805"/>
                    <a:pt x="0" y="609835"/>
                  </a:cubicBezTo>
                  <a:lnTo>
                    <a:pt x="0" y="22508"/>
                  </a:lnTo>
                  <a:cubicBezTo>
                    <a:pt x="0" y="16538"/>
                    <a:pt x="2371" y="10813"/>
                    <a:pt x="6592" y="6592"/>
                  </a:cubicBezTo>
                  <a:cubicBezTo>
                    <a:pt x="10813" y="2371"/>
                    <a:pt x="16538" y="0"/>
                    <a:pt x="22508" y="0"/>
                  </a:cubicBezTo>
                  <a:close/>
                </a:path>
              </a:pathLst>
            </a:custGeom>
            <a:solidFill>
              <a:srgbClr val="FFFFFF"/>
            </a:solidFill>
          </p:spPr>
        </p:sp>
        <p:sp>
          <p:nvSpPr>
            <p:cNvPr id="30" name="TextBox 30"/>
            <p:cNvSpPr txBox="1"/>
            <p:nvPr/>
          </p:nvSpPr>
          <p:spPr>
            <a:xfrm>
              <a:off x="0" y="-47625"/>
              <a:ext cx="3109094" cy="679968"/>
            </a:xfrm>
            <a:prstGeom prst="rect">
              <a:avLst/>
            </a:prstGeom>
          </p:spPr>
          <p:txBody>
            <a:bodyPr lIns="50800" tIns="50800" rIns="50800" bIns="50800" rtlCol="0" anchor="ctr"/>
            <a:lstStyle/>
            <a:p>
              <a:pPr algn="ctr">
                <a:lnSpc>
                  <a:spcPts val="3079"/>
                </a:lnSpc>
              </a:pPr>
              <a:endParaRPr/>
            </a:p>
          </p:txBody>
        </p:sp>
      </p:grpSp>
      <p:grpSp>
        <p:nvGrpSpPr>
          <p:cNvPr id="31" name="Group 31"/>
          <p:cNvGrpSpPr/>
          <p:nvPr/>
        </p:nvGrpSpPr>
        <p:grpSpPr>
          <a:xfrm>
            <a:off x="6253307" y="4680605"/>
            <a:ext cx="299601" cy="2308603"/>
            <a:chOff x="0" y="0"/>
            <a:chExt cx="82063" cy="632343"/>
          </a:xfrm>
        </p:grpSpPr>
        <p:sp>
          <p:nvSpPr>
            <p:cNvPr id="32" name="Freeform 32"/>
            <p:cNvSpPr/>
            <p:nvPr/>
          </p:nvSpPr>
          <p:spPr>
            <a:xfrm>
              <a:off x="0" y="0"/>
              <a:ext cx="82063" cy="632343"/>
            </a:xfrm>
            <a:custGeom>
              <a:avLst/>
              <a:gdLst/>
              <a:ahLst/>
              <a:cxnLst/>
              <a:rect l="l" t="t" r="r" b="b"/>
              <a:pathLst>
                <a:path w="82063" h="632343">
                  <a:moveTo>
                    <a:pt x="41031" y="0"/>
                  </a:moveTo>
                  <a:lnTo>
                    <a:pt x="41031" y="0"/>
                  </a:lnTo>
                  <a:cubicBezTo>
                    <a:pt x="51914" y="0"/>
                    <a:pt x="62350" y="4323"/>
                    <a:pt x="70045" y="12018"/>
                  </a:cubicBezTo>
                  <a:cubicBezTo>
                    <a:pt x="77740" y="19713"/>
                    <a:pt x="82063" y="30149"/>
                    <a:pt x="82063" y="41031"/>
                  </a:cubicBezTo>
                  <a:lnTo>
                    <a:pt x="82063" y="591312"/>
                  </a:lnTo>
                  <a:cubicBezTo>
                    <a:pt x="82063" y="602194"/>
                    <a:pt x="77740" y="612630"/>
                    <a:pt x="70045" y="620325"/>
                  </a:cubicBezTo>
                  <a:cubicBezTo>
                    <a:pt x="62350" y="628020"/>
                    <a:pt x="51914" y="632343"/>
                    <a:pt x="41031" y="632343"/>
                  </a:cubicBezTo>
                  <a:lnTo>
                    <a:pt x="41031" y="632343"/>
                  </a:lnTo>
                  <a:cubicBezTo>
                    <a:pt x="30149" y="632343"/>
                    <a:pt x="19713" y="628020"/>
                    <a:pt x="12018" y="620325"/>
                  </a:cubicBezTo>
                  <a:cubicBezTo>
                    <a:pt x="4323" y="612630"/>
                    <a:pt x="0" y="602194"/>
                    <a:pt x="0" y="591312"/>
                  </a:cubicBezTo>
                  <a:lnTo>
                    <a:pt x="0" y="41031"/>
                  </a:lnTo>
                  <a:cubicBezTo>
                    <a:pt x="0" y="30149"/>
                    <a:pt x="4323" y="19713"/>
                    <a:pt x="12018" y="12018"/>
                  </a:cubicBezTo>
                  <a:cubicBezTo>
                    <a:pt x="19713" y="4323"/>
                    <a:pt x="30149" y="0"/>
                    <a:pt x="41031"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33" name="TextBox 33"/>
            <p:cNvSpPr txBox="1"/>
            <p:nvPr/>
          </p:nvSpPr>
          <p:spPr>
            <a:xfrm>
              <a:off x="0" y="-47625"/>
              <a:ext cx="82063" cy="679968"/>
            </a:xfrm>
            <a:prstGeom prst="rect">
              <a:avLst/>
            </a:prstGeom>
          </p:spPr>
          <p:txBody>
            <a:bodyPr lIns="50800" tIns="50800" rIns="50800" bIns="50800" rtlCol="0" anchor="ctr"/>
            <a:lstStyle/>
            <a:p>
              <a:pPr algn="ctr">
                <a:lnSpc>
                  <a:spcPts val="3079"/>
                </a:lnSpc>
              </a:pPr>
              <a:endParaRPr/>
            </a:p>
          </p:txBody>
        </p:sp>
      </p:grpSp>
      <p:sp>
        <p:nvSpPr>
          <p:cNvPr id="34" name="TextBox 34"/>
          <p:cNvSpPr txBox="1"/>
          <p:nvPr/>
        </p:nvSpPr>
        <p:spPr>
          <a:xfrm>
            <a:off x="6707751" y="4916345"/>
            <a:ext cx="10532499" cy="175577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Menurut Maulana et al. (2024), algoritma K-Means merupakan salah satu metode klasterisasi dalam analisis data yang digunakan untuk mengelompokkan data ke dalam beberapa kelompok (klaster) berdasarkan kesamaan karakteristik</a:t>
            </a:r>
          </a:p>
        </p:txBody>
      </p:sp>
      <p:grpSp>
        <p:nvGrpSpPr>
          <p:cNvPr id="35" name="Group 35"/>
          <p:cNvGrpSpPr/>
          <p:nvPr/>
        </p:nvGrpSpPr>
        <p:grpSpPr>
          <a:xfrm>
            <a:off x="394082" y="5287882"/>
            <a:ext cx="5173738" cy="1294453"/>
            <a:chOff x="0" y="0"/>
            <a:chExt cx="6898317" cy="1725937"/>
          </a:xfrm>
        </p:grpSpPr>
        <p:grpSp>
          <p:nvGrpSpPr>
            <p:cNvPr id="36" name="Group 36"/>
            <p:cNvGrpSpPr/>
            <p:nvPr/>
          </p:nvGrpSpPr>
          <p:grpSpPr>
            <a:xfrm>
              <a:off x="0" y="0"/>
              <a:ext cx="6898317" cy="1725937"/>
              <a:chOff x="0" y="0"/>
              <a:chExt cx="3248642" cy="812800"/>
            </a:xfrm>
          </p:grpSpPr>
          <p:sp>
            <p:nvSpPr>
              <p:cNvPr id="37" name="Freeform 37"/>
              <p:cNvSpPr/>
              <p:nvPr/>
            </p:nvSpPr>
            <p:spPr>
              <a:xfrm>
                <a:off x="0" y="0"/>
                <a:ext cx="3248642" cy="812800"/>
              </a:xfrm>
              <a:custGeom>
                <a:avLst/>
                <a:gdLst/>
                <a:ahLst/>
                <a:cxnLst/>
                <a:rect l="l" t="t" r="r" b="b"/>
                <a:pathLst>
                  <a:path w="3248642" h="812800">
                    <a:moveTo>
                      <a:pt x="37410" y="0"/>
                    </a:moveTo>
                    <a:lnTo>
                      <a:pt x="3211233" y="0"/>
                    </a:lnTo>
                    <a:cubicBezTo>
                      <a:pt x="3231893" y="0"/>
                      <a:pt x="3248642" y="16749"/>
                      <a:pt x="3248642" y="37410"/>
                    </a:cubicBezTo>
                    <a:lnTo>
                      <a:pt x="3248642" y="775390"/>
                    </a:lnTo>
                    <a:cubicBezTo>
                      <a:pt x="3248642" y="796051"/>
                      <a:pt x="3231893" y="812800"/>
                      <a:pt x="3211233" y="812800"/>
                    </a:cubicBezTo>
                    <a:lnTo>
                      <a:pt x="37410" y="812800"/>
                    </a:lnTo>
                    <a:cubicBezTo>
                      <a:pt x="16749" y="812800"/>
                      <a:pt x="0" y="796051"/>
                      <a:pt x="0" y="775390"/>
                    </a:cubicBezTo>
                    <a:lnTo>
                      <a:pt x="0" y="37410"/>
                    </a:lnTo>
                    <a:cubicBezTo>
                      <a:pt x="0" y="16749"/>
                      <a:pt x="16749" y="0"/>
                      <a:pt x="37410"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38" name="TextBox 38"/>
              <p:cNvSpPr txBox="1"/>
              <p:nvPr/>
            </p:nvSpPr>
            <p:spPr>
              <a:xfrm>
                <a:off x="0" y="-47625"/>
                <a:ext cx="3248642" cy="860425"/>
              </a:xfrm>
              <a:prstGeom prst="rect">
                <a:avLst/>
              </a:prstGeom>
            </p:spPr>
            <p:txBody>
              <a:bodyPr lIns="50800" tIns="50800" rIns="50800" bIns="50800" rtlCol="0" anchor="ctr"/>
              <a:lstStyle/>
              <a:p>
                <a:pPr algn="ctr">
                  <a:lnSpc>
                    <a:spcPts val="3079"/>
                  </a:lnSpc>
                </a:pPr>
                <a:endParaRPr/>
              </a:p>
            </p:txBody>
          </p:sp>
        </p:grpSp>
        <p:sp>
          <p:nvSpPr>
            <p:cNvPr id="39" name="TextBox 39"/>
            <p:cNvSpPr txBox="1"/>
            <p:nvPr/>
          </p:nvSpPr>
          <p:spPr>
            <a:xfrm>
              <a:off x="279758" y="274875"/>
              <a:ext cx="6262601" cy="966258"/>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Algoritma K-Means</a:t>
              </a:r>
            </a:p>
          </p:txBody>
        </p:sp>
      </p:grpSp>
      <p:grpSp>
        <p:nvGrpSpPr>
          <p:cNvPr id="40" name="Group 40"/>
          <p:cNvGrpSpPr/>
          <p:nvPr/>
        </p:nvGrpSpPr>
        <p:grpSpPr>
          <a:xfrm>
            <a:off x="6253307" y="7435438"/>
            <a:ext cx="11350903" cy="2557102"/>
            <a:chOff x="0" y="0"/>
            <a:chExt cx="15134537" cy="3409469"/>
          </a:xfrm>
        </p:grpSpPr>
        <p:grpSp>
          <p:nvGrpSpPr>
            <p:cNvPr id="41" name="Group 41"/>
            <p:cNvGrpSpPr/>
            <p:nvPr/>
          </p:nvGrpSpPr>
          <p:grpSpPr>
            <a:xfrm>
              <a:off x="0" y="0"/>
              <a:ext cx="15134537" cy="3409469"/>
              <a:chOff x="0" y="0"/>
              <a:chExt cx="3109094" cy="700409"/>
            </a:xfrm>
          </p:grpSpPr>
          <p:sp>
            <p:nvSpPr>
              <p:cNvPr id="42" name="Freeform 42"/>
              <p:cNvSpPr/>
              <p:nvPr/>
            </p:nvSpPr>
            <p:spPr>
              <a:xfrm>
                <a:off x="0" y="0"/>
                <a:ext cx="3109094" cy="700409"/>
              </a:xfrm>
              <a:custGeom>
                <a:avLst/>
                <a:gdLst/>
                <a:ahLst/>
                <a:cxnLst/>
                <a:rect l="l" t="t" r="r" b="b"/>
                <a:pathLst>
                  <a:path w="3109094" h="700409">
                    <a:moveTo>
                      <a:pt x="22508" y="0"/>
                    </a:moveTo>
                    <a:lnTo>
                      <a:pt x="3086586" y="0"/>
                    </a:lnTo>
                    <a:cubicBezTo>
                      <a:pt x="3099017" y="0"/>
                      <a:pt x="3109094" y="10077"/>
                      <a:pt x="3109094" y="22508"/>
                    </a:cubicBezTo>
                    <a:lnTo>
                      <a:pt x="3109094" y="677901"/>
                    </a:lnTo>
                    <a:cubicBezTo>
                      <a:pt x="3109094" y="683870"/>
                      <a:pt x="3106723" y="689595"/>
                      <a:pt x="3102502" y="693816"/>
                    </a:cubicBezTo>
                    <a:cubicBezTo>
                      <a:pt x="3098281" y="698037"/>
                      <a:pt x="3092556" y="700409"/>
                      <a:pt x="3086586" y="700409"/>
                    </a:cubicBezTo>
                    <a:lnTo>
                      <a:pt x="22508" y="700409"/>
                    </a:lnTo>
                    <a:cubicBezTo>
                      <a:pt x="10077" y="700409"/>
                      <a:pt x="0" y="690332"/>
                      <a:pt x="0" y="677901"/>
                    </a:cubicBezTo>
                    <a:lnTo>
                      <a:pt x="0" y="22508"/>
                    </a:lnTo>
                    <a:cubicBezTo>
                      <a:pt x="0" y="16538"/>
                      <a:pt x="2371" y="10813"/>
                      <a:pt x="6592" y="6592"/>
                    </a:cubicBezTo>
                    <a:cubicBezTo>
                      <a:pt x="10813" y="2371"/>
                      <a:pt x="16538" y="0"/>
                      <a:pt x="22508" y="0"/>
                    </a:cubicBezTo>
                    <a:close/>
                  </a:path>
                </a:pathLst>
              </a:custGeom>
              <a:solidFill>
                <a:srgbClr val="FFFFFF"/>
              </a:solidFill>
            </p:spPr>
          </p:sp>
          <p:sp>
            <p:nvSpPr>
              <p:cNvPr id="43" name="TextBox 43"/>
              <p:cNvSpPr txBox="1"/>
              <p:nvPr/>
            </p:nvSpPr>
            <p:spPr>
              <a:xfrm>
                <a:off x="0" y="-47625"/>
                <a:ext cx="3109094" cy="748034"/>
              </a:xfrm>
              <a:prstGeom prst="rect">
                <a:avLst/>
              </a:prstGeom>
            </p:spPr>
            <p:txBody>
              <a:bodyPr lIns="50800" tIns="50800" rIns="50800" bIns="50800" rtlCol="0" anchor="ctr"/>
              <a:lstStyle/>
              <a:p>
                <a:pPr algn="ctr">
                  <a:lnSpc>
                    <a:spcPts val="3079"/>
                  </a:lnSpc>
                </a:pPr>
                <a:endParaRPr/>
              </a:p>
            </p:txBody>
          </p:sp>
        </p:grpSp>
        <p:grpSp>
          <p:nvGrpSpPr>
            <p:cNvPr id="44" name="Group 44"/>
            <p:cNvGrpSpPr/>
            <p:nvPr/>
          </p:nvGrpSpPr>
          <p:grpSpPr>
            <a:xfrm>
              <a:off x="0" y="0"/>
              <a:ext cx="430184" cy="3409469"/>
              <a:chOff x="0" y="0"/>
              <a:chExt cx="88373" cy="700409"/>
            </a:xfrm>
          </p:grpSpPr>
          <p:sp>
            <p:nvSpPr>
              <p:cNvPr id="45" name="Freeform 45"/>
              <p:cNvSpPr/>
              <p:nvPr/>
            </p:nvSpPr>
            <p:spPr>
              <a:xfrm>
                <a:off x="0" y="0"/>
                <a:ext cx="88373" cy="700409"/>
              </a:xfrm>
              <a:custGeom>
                <a:avLst/>
                <a:gdLst/>
                <a:ahLst/>
                <a:cxnLst/>
                <a:rect l="l" t="t" r="r" b="b"/>
                <a:pathLst>
                  <a:path w="88373" h="700409">
                    <a:moveTo>
                      <a:pt x="44186" y="0"/>
                    </a:moveTo>
                    <a:lnTo>
                      <a:pt x="44186" y="0"/>
                    </a:lnTo>
                    <a:cubicBezTo>
                      <a:pt x="68590" y="0"/>
                      <a:pt x="88373" y="19783"/>
                      <a:pt x="88373" y="44186"/>
                    </a:cubicBezTo>
                    <a:lnTo>
                      <a:pt x="88373" y="656222"/>
                    </a:lnTo>
                    <a:cubicBezTo>
                      <a:pt x="88373" y="667941"/>
                      <a:pt x="83718" y="679180"/>
                      <a:pt x="75431" y="687467"/>
                    </a:cubicBezTo>
                    <a:cubicBezTo>
                      <a:pt x="67144" y="695753"/>
                      <a:pt x="55905" y="700409"/>
                      <a:pt x="44186" y="700409"/>
                    </a:cubicBezTo>
                    <a:lnTo>
                      <a:pt x="44186" y="700409"/>
                    </a:lnTo>
                    <a:cubicBezTo>
                      <a:pt x="19783" y="700409"/>
                      <a:pt x="0" y="680626"/>
                      <a:pt x="0" y="656222"/>
                    </a:cubicBezTo>
                    <a:lnTo>
                      <a:pt x="0" y="44186"/>
                    </a:lnTo>
                    <a:cubicBezTo>
                      <a:pt x="0" y="32467"/>
                      <a:pt x="4655" y="21228"/>
                      <a:pt x="12942" y="12942"/>
                    </a:cubicBezTo>
                    <a:cubicBezTo>
                      <a:pt x="21228" y="4655"/>
                      <a:pt x="32467" y="0"/>
                      <a:pt x="44186"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46" name="TextBox 46"/>
              <p:cNvSpPr txBox="1"/>
              <p:nvPr/>
            </p:nvSpPr>
            <p:spPr>
              <a:xfrm>
                <a:off x="0" y="-47625"/>
                <a:ext cx="88373" cy="748034"/>
              </a:xfrm>
              <a:prstGeom prst="rect">
                <a:avLst/>
              </a:prstGeom>
            </p:spPr>
            <p:txBody>
              <a:bodyPr lIns="50800" tIns="50800" rIns="50800" bIns="50800" rtlCol="0" anchor="ctr"/>
              <a:lstStyle/>
              <a:p>
                <a:pPr algn="ctr">
                  <a:lnSpc>
                    <a:spcPts val="3079"/>
                  </a:lnSpc>
                </a:pPr>
                <a:endParaRPr/>
              </a:p>
            </p:txBody>
          </p:sp>
        </p:grpSp>
      </p:grpSp>
      <p:sp>
        <p:nvSpPr>
          <p:cNvPr id="47" name="TextBox 47"/>
          <p:cNvSpPr txBox="1"/>
          <p:nvPr/>
        </p:nvSpPr>
        <p:spPr>
          <a:xfrm>
            <a:off x="6707751" y="7605623"/>
            <a:ext cx="10519891" cy="2193925"/>
          </a:xfrm>
          <a:prstGeom prst="rect">
            <a:avLst/>
          </a:prstGeom>
        </p:spPr>
        <p:txBody>
          <a:bodyPr lIns="0" tIns="0" rIns="0" bIns="0" rtlCol="0" anchor="t">
            <a:spAutoFit/>
          </a:bodyPr>
          <a:lstStyle/>
          <a:p>
            <a:pPr algn="just">
              <a:lnSpc>
                <a:spcPts val="3499"/>
              </a:lnSpc>
              <a:spcBef>
                <a:spcPct val="0"/>
              </a:spcBef>
            </a:pPr>
            <a:r>
              <a:rPr lang="en-US" sz="2499" spc="79">
                <a:solidFill>
                  <a:srgbClr val="1C32C7"/>
                </a:solidFill>
                <a:latin typeface="Poppins"/>
                <a:ea typeface="Poppins"/>
                <a:cs typeface="Poppins"/>
                <a:sym typeface="Poppins"/>
              </a:rPr>
              <a:t>Menurut Sugiarto dan Wibowo (2020), klasterisasi adalah metode pengelompokan data ke dalam beberapa klaster atau kelompok, di mana data dalam satu klaster memiliki tingkat kemiripan maksimum, sedangkan data antar klaster memiliki kemiripan minimum</a:t>
            </a:r>
          </a:p>
        </p:txBody>
      </p:sp>
      <p:grpSp>
        <p:nvGrpSpPr>
          <p:cNvPr id="48" name="Group 48"/>
          <p:cNvGrpSpPr/>
          <p:nvPr/>
        </p:nvGrpSpPr>
        <p:grpSpPr>
          <a:xfrm>
            <a:off x="394082" y="7940742"/>
            <a:ext cx="5173738" cy="1294453"/>
            <a:chOff x="0" y="0"/>
            <a:chExt cx="6898317" cy="1725937"/>
          </a:xfrm>
        </p:grpSpPr>
        <p:grpSp>
          <p:nvGrpSpPr>
            <p:cNvPr id="49" name="Group 49"/>
            <p:cNvGrpSpPr/>
            <p:nvPr/>
          </p:nvGrpSpPr>
          <p:grpSpPr>
            <a:xfrm>
              <a:off x="0" y="0"/>
              <a:ext cx="6898317" cy="1725937"/>
              <a:chOff x="0" y="0"/>
              <a:chExt cx="3248642" cy="812800"/>
            </a:xfrm>
          </p:grpSpPr>
          <p:sp>
            <p:nvSpPr>
              <p:cNvPr id="50" name="Freeform 50"/>
              <p:cNvSpPr/>
              <p:nvPr/>
            </p:nvSpPr>
            <p:spPr>
              <a:xfrm>
                <a:off x="0" y="0"/>
                <a:ext cx="3248642" cy="812800"/>
              </a:xfrm>
              <a:custGeom>
                <a:avLst/>
                <a:gdLst/>
                <a:ahLst/>
                <a:cxnLst/>
                <a:rect l="l" t="t" r="r" b="b"/>
                <a:pathLst>
                  <a:path w="3248642" h="812800">
                    <a:moveTo>
                      <a:pt x="37410" y="0"/>
                    </a:moveTo>
                    <a:lnTo>
                      <a:pt x="3211233" y="0"/>
                    </a:lnTo>
                    <a:cubicBezTo>
                      <a:pt x="3231893" y="0"/>
                      <a:pt x="3248642" y="16749"/>
                      <a:pt x="3248642" y="37410"/>
                    </a:cubicBezTo>
                    <a:lnTo>
                      <a:pt x="3248642" y="775390"/>
                    </a:lnTo>
                    <a:cubicBezTo>
                      <a:pt x="3248642" y="796051"/>
                      <a:pt x="3231893" y="812800"/>
                      <a:pt x="3211233" y="812800"/>
                    </a:cubicBezTo>
                    <a:lnTo>
                      <a:pt x="37410" y="812800"/>
                    </a:lnTo>
                    <a:cubicBezTo>
                      <a:pt x="16749" y="812800"/>
                      <a:pt x="0" y="796051"/>
                      <a:pt x="0" y="775390"/>
                    </a:cubicBezTo>
                    <a:lnTo>
                      <a:pt x="0" y="37410"/>
                    </a:lnTo>
                    <a:cubicBezTo>
                      <a:pt x="0" y="16749"/>
                      <a:pt x="16749" y="0"/>
                      <a:pt x="37410" y="0"/>
                    </a:cubicBezTo>
                    <a:close/>
                  </a:path>
                </a:pathLst>
              </a:custGeom>
              <a:gradFill rotWithShape="1">
                <a:gsLst>
                  <a:gs pos="0">
                    <a:srgbClr val="FEFFE0">
                      <a:alpha val="100000"/>
                    </a:srgbClr>
                  </a:gs>
                  <a:gs pos="50000">
                    <a:srgbClr val="F4FFBE">
                      <a:alpha val="100000"/>
                    </a:srgbClr>
                  </a:gs>
                  <a:gs pos="100000">
                    <a:srgbClr val="FBDC7B">
                      <a:alpha val="100000"/>
                    </a:srgbClr>
                  </a:gs>
                </a:gsLst>
                <a:path path="circle">
                  <a:fillToRect r="100000" b="100000"/>
                </a:path>
                <a:tileRect l="-100000" t="-100000"/>
              </a:gradFill>
            </p:spPr>
          </p:sp>
          <p:sp>
            <p:nvSpPr>
              <p:cNvPr id="51" name="TextBox 51"/>
              <p:cNvSpPr txBox="1"/>
              <p:nvPr/>
            </p:nvSpPr>
            <p:spPr>
              <a:xfrm>
                <a:off x="0" y="-47625"/>
                <a:ext cx="3248642" cy="860425"/>
              </a:xfrm>
              <a:prstGeom prst="rect">
                <a:avLst/>
              </a:prstGeom>
            </p:spPr>
            <p:txBody>
              <a:bodyPr lIns="50800" tIns="50800" rIns="50800" bIns="50800" rtlCol="0" anchor="ctr"/>
              <a:lstStyle/>
              <a:p>
                <a:pPr algn="ctr">
                  <a:lnSpc>
                    <a:spcPts val="3079"/>
                  </a:lnSpc>
                </a:pPr>
                <a:endParaRPr/>
              </a:p>
            </p:txBody>
          </p:sp>
        </p:grpSp>
        <p:sp>
          <p:nvSpPr>
            <p:cNvPr id="52" name="TextBox 52"/>
            <p:cNvSpPr txBox="1"/>
            <p:nvPr/>
          </p:nvSpPr>
          <p:spPr>
            <a:xfrm>
              <a:off x="461926" y="249475"/>
              <a:ext cx="5717623" cy="966258"/>
            </a:xfrm>
            <a:prstGeom prst="rect">
              <a:avLst/>
            </a:prstGeom>
          </p:spPr>
          <p:txBody>
            <a:bodyPr lIns="0" tIns="0" rIns="0" bIns="0" rtlCol="0" anchor="t">
              <a:spAutoFit/>
            </a:bodyPr>
            <a:lstStyle/>
            <a:p>
              <a:pPr algn="ctr">
                <a:lnSpc>
                  <a:spcPts val="5599"/>
                </a:lnSpc>
                <a:spcBef>
                  <a:spcPct val="0"/>
                </a:spcBef>
              </a:pPr>
              <a:r>
                <a:rPr lang="en-US" sz="3999">
                  <a:solidFill>
                    <a:srgbClr val="393737"/>
                  </a:solidFill>
                  <a:latin typeface="Funtastic"/>
                  <a:ea typeface="Funtastic"/>
                  <a:cs typeface="Funtastic"/>
                  <a:sym typeface="Funtastic"/>
                </a:rPr>
                <a:t>Klasterisasi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2793" b="-86469"/>
            </a:stretch>
          </a:blipFill>
        </p:spPr>
      </p:sp>
      <p:sp>
        <p:nvSpPr>
          <p:cNvPr id="3" name="Freeform 3"/>
          <p:cNvSpPr/>
          <p:nvPr/>
        </p:nvSpPr>
        <p:spPr>
          <a:xfrm>
            <a:off x="-1385058" y="1028700"/>
            <a:ext cx="4890832" cy="7209157"/>
          </a:xfrm>
          <a:custGeom>
            <a:avLst/>
            <a:gdLst/>
            <a:ahLst/>
            <a:cxnLst/>
            <a:rect l="l" t="t" r="r" b="b"/>
            <a:pathLst>
              <a:path w="4890832" h="7209157">
                <a:moveTo>
                  <a:pt x="0" y="0"/>
                </a:moveTo>
                <a:lnTo>
                  <a:pt x="4890833" y="0"/>
                </a:lnTo>
                <a:lnTo>
                  <a:pt x="4890833" y="7209157"/>
                </a:lnTo>
                <a:lnTo>
                  <a:pt x="0" y="7209157"/>
                </a:lnTo>
                <a:lnTo>
                  <a:pt x="0" y="0"/>
                </a:lnTo>
                <a:close/>
              </a:path>
            </a:pathLst>
          </a:custGeom>
          <a:blipFill>
            <a:blip r:embed="rId3"/>
            <a:stretch>
              <a:fillRect/>
            </a:stretch>
          </a:blipFill>
        </p:spPr>
      </p:sp>
      <p:sp>
        <p:nvSpPr>
          <p:cNvPr id="4" name="Freeform 4"/>
          <p:cNvSpPr/>
          <p:nvPr/>
        </p:nvSpPr>
        <p:spPr>
          <a:xfrm rot="5400000">
            <a:off x="11040174" y="2922042"/>
            <a:ext cx="6654885" cy="8229600"/>
          </a:xfrm>
          <a:custGeom>
            <a:avLst/>
            <a:gdLst/>
            <a:ahLst/>
            <a:cxnLst/>
            <a:rect l="l" t="t" r="r" b="b"/>
            <a:pathLst>
              <a:path w="6654885" h="8229600">
                <a:moveTo>
                  <a:pt x="0" y="0"/>
                </a:moveTo>
                <a:lnTo>
                  <a:pt x="6654885" y="0"/>
                </a:lnTo>
                <a:lnTo>
                  <a:pt x="6654885" y="8229600"/>
                </a:lnTo>
                <a:lnTo>
                  <a:pt x="0" y="8229600"/>
                </a:lnTo>
                <a:lnTo>
                  <a:pt x="0" y="0"/>
                </a:lnTo>
                <a:close/>
              </a:path>
            </a:pathLst>
          </a:custGeom>
          <a:blipFill>
            <a:blip r:embed="rId4"/>
            <a:stretch>
              <a:fillRect/>
            </a:stretch>
          </a:blipFill>
        </p:spPr>
      </p:sp>
      <p:sp>
        <p:nvSpPr>
          <p:cNvPr id="5" name="Freeform 5"/>
          <p:cNvSpPr/>
          <p:nvPr/>
        </p:nvSpPr>
        <p:spPr>
          <a:xfrm flipH="1">
            <a:off x="14782225" y="1028700"/>
            <a:ext cx="4890832" cy="7209157"/>
          </a:xfrm>
          <a:custGeom>
            <a:avLst/>
            <a:gdLst/>
            <a:ahLst/>
            <a:cxnLst/>
            <a:rect l="l" t="t" r="r" b="b"/>
            <a:pathLst>
              <a:path w="4890832" h="7209157">
                <a:moveTo>
                  <a:pt x="4890833" y="0"/>
                </a:moveTo>
                <a:lnTo>
                  <a:pt x="0" y="0"/>
                </a:lnTo>
                <a:lnTo>
                  <a:pt x="0" y="7209157"/>
                </a:lnTo>
                <a:lnTo>
                  <a:pt x="4890833" y="7209157"/>
                </a:lnTo>
                <a:lnTo>
                  <a:pt x="4890833" y="0"/>
                </a:lnTo>
                <a:close/>
              </a:path>
            </a:pathLst>
          </a:custGeom>
          <a:blipFill>
            <a:blip r:embed="rId3"/>
            <a:stretch>
              <a:fillRect/>
            </a:stretch>
          </a:blipFill>
        </p:spPr>
      </p:sp>
      <p:sp>
        <p:nvSpPr>
          <p:cNvPr id="6" name="Freeform 6"/>
          <p:cNvSpPr/>
          <p:nvPr/>
        </p:nvSpPr>
        <p:spPr>
          <a:xfrm rot="-5400000" flipH="1">
            <a:off x="787358" y="2922042"/>
            <a:ext cx="6654885" cy="8229600"/>
          </a:xfrm>
          <a:custGeom>
            <a:avLst/>
            <a:gdLst/>
            <a:ahLst/>
            <a:cxnLst/>
            <a:rect l="l" t="t" r="r" b="b"/>
            <a:pathLst>
              <a:path w="6654885" h="8229600">
                <a:moveTo>
                  <a:pt x="6654884" y="0"/>
                </a:moveTo>
                <a:lnTo>
                  <a:pt x="0" y="0"/>
                </a:lnTo>
                <a:lnTo>
                  <a:pt x="0" y="8229600"/>
                </a:lnTo>
                <a:lnTo>
                  <a:pt x="6654884" y="8229600"/>
                </a:lnTo>
                <a:lnTo>
                  <a:pt x="6654884" y="0"/>
                </a:lnTo>
                <a:close/>
              </a:path>
            </a:pathLst>
          </a:custGeom>
          <a:blipFill>
            <a:blip r:embed="rId4"/>
            <a:stretch>
              <a:fillRect/>
            </a:stretch>
          </a:blipFill>
        </p:spPr>
      </p:sp>
      <p:sp>
        <p:nvSpPr>
          <p:cNvPr id="7" name="Freeform 7"/>
          <p:cNvSpPr/>
          <p:nvPr/>
        </p:nvSpPr>
        <p:spPr>
          <a:xfrm rot="-1477868">
            <a:off x="3239450" y="5882350"/>
            <a:ext cx="3919326" cy="3688039"/>
          </a:xfrm>
          <a:custGeom>
            <a:avLst/>
            <a:gdLst/>
            <a:ahLst/>
            <a:cxnLst/>
            <a:rect l="l" t="t" r="r" b="b"/>
            <a:pathLst>
              <a:path w="3919326" h="3688039">
                <a:moveTo>
                  <a:pt x="0" y="0"/>
                </a:moveTo>
                <a:lnTo>
                  <a:pt x="3919326" y="0"/>
                </a:lnTo>
                <a:lnTo>
                  <a:pt x="3919326" y="3688039"/>
                </a:lnTo>
                <a:lnTo>
                  <a:pt x="0" y="3688039"/>
                </a:lnTo>
                <a:lnTo>
                  <a:pt x="0" y="0"/>
                </a:lnTo>
                <a:close/>
              </a:path>
            </a:pathLst>
          </a:custGeom>
          <a:blipFill>
            <a:blip r:embed="rId5"/>
            <a:stretch>
              <a:fillRect/>
            </a:stretch>
          </a:blipFill>
        </p:spPr>
      </p:sp>
      <p:sp>
        <p:nvSpPr>
          <p:cNvPr id="8" name="Freeform 8"/>
          <p:cNvSpPr/>
          <p:nvPr/>
        </p:nvSpPr>
        <p:spPr>
          <a:xfrm rot="1900167" flipH="1">
            <a:off x="10810371" y="5680530"/>
            <a:ext cx="4348279" cy="4091679"/>
          </a:xfrm>
          <a:custGeom>
            <a:avLst/>
            <a:gdLst/>
            <a:ahLst/>
            <a:cxnLst/>
            <a:rect l="l" t="t" r="r" b="b"/>
            <a:pathLst>
              <a:path w="4348279" h="4091679">
                <a:moveTo>
                  <a:pt x="4348279" y="0"/>
                </a:moveTo>
                <a:lnTo>
                  <a:pt x="0" y="0"/>
                </a:lnTo>
                <a:lnTo>
                  <a:pt x="0" y="4091678"/>
                </a:lnTo>
                <a:lnTo>
                  <a:pt x="4348279" y="4091678"/>
                </a:lnTo>
                <a:lnTo>
                  <a:pt x="4348279" y="0"/>
                </a:lnTo>
                <a:close/>
              </a:path>
            </a:pathLst>
          </a:custGeom>
          <a:blipFill>
            <a:blip r:embed="rId5"/>
            <a:stretch>
              <a:fillRect/>
            </a:stretch>
          </a:blipFill>
        </p:spPr>
      </p:sp>
      <p:sp>
        <p:nvSpPr>
          <p:cNvPr id="9" name="Freeform 9"/>
          <p:cNvSpPr/>
          <p:nvPr/>
        </p:nvSpPr>
        <p:spPr>
          <a:xfrm rot="1309003" flipH="1">
            <a:off x="2156526" y="6936716"/>
            <a:ext cx="2573478" cy="2199512"/>
          </a:xfrm>
          <a:custGeom>
            <a:avLst/>
            <a:gdLst/>
            <a:ahLst/>
            <a:cxnLst/>
            <a:rect l="l" t="t" r="r" b="b"/>
            <a:pathLst>
              <a:path w="2573478" h="2199512">
                <a:moveTo>
                  <a:pt x="2573479" y="0"/>
                </a:moveTo>
                <a:lnTo>
                  <a:pt x="0" y="0"/>
                </a:lnTo>
                <a:lnTo>
                  <a:pt x="0" y="2199512"/>
                </a:lnTo>
                <a:lnTo>
                  <a:pt x="2573479" y="2199512"/>
                </a:lnTo>
                <a:lnTo>
                  <a:pt x="2573479" y="0"/>
                </a:lnTo>
                <a:close/>
              </a:path>
            </a:pathLst>
          </a:custGeom>
          <a:blipFill>
            <a:blip r:embed="rId6"/>
            <a:stretch>
              <a:fillRect/>
            </a:stretch>
          </a:blipFill>
          <a:ln cap="sq">
            <a:noFill/>
            <a:prstDash val="solid"/>
            <a:miter/>
          </a:ln>
        </p:spPr>
      </p:sp>
      <p:sp>
        <p:nvSpPr>
          <p:cNvPr id="10" name="Freeform 10"/>
          <p:cNvSpPr/>
          <p:nvPr/>
        </p:nvSpPr>
        <p:spPr>
          <a:xfrm rot="1139136" flipH="1">
            <a:off x="7353893" y="6101508"/>
            <a:ext cx="1918806" cy="1230813"/>
          </a:xfrm>
          <a:custGeom>
            <a:avLst/>
            <a:gdLst/>
            <a:ahLst/>
            <a:cxnLst/>
            <a:rect l="l" t="t" r="r" b="b"/>
            <a:pathLst>
              <a:path w="1918806" h="1230813">
                <a:moveTo>
                  <a:pt x="1918806" y="0"/>
                </a:moveTo>
                <a:lnTo>
                  <a:pt x="0" y="0"/>
                </a:lnTo>
                <a:lnTo>
                  <a:pt x="0" y="1230813"/>
                </a:lnTo>
                <a:lnTo>
                  <a:pt x="1918806" y="1230813"/>
                </a:lnTo>
                <a:lnTo>
                  <a:pt x="1918806" y="0"/>
                </a:lnTo>
                <a:close/>
              </a:path>
            </a:pathLst>
          </a:custGeom>
          <a:blipFill>
            <a:blip r:embed="rId7"/>
            <a:stretch>
              <a:fillRect/>
            </a:stretch>
          </a:blipFill>
        </p:spPr>
      </p:sp>
      <p:sp>
        <p:nvSpPr>
          <p:cNvPr id="11" name="Freeform 11"/>
          <p:cNvSpPr/>
          <p:nvPr/>
        </p:nvSpPr>
        <p:spPr>
          <a:xfrm rot="6231738">
            <a:off x="15233217" y="6984838"/>
            <a:ext cx="1408909" cy="1483062"/>
          </a:xfrm>
          <a:custGeom>
            <a:avLst/>
            <a:gdLst/>
            <a:ahLst/>
            <a:cxnLst/>
            <a:rect l="l" t="t" r="r" b="b"/>
            <a:pathLst>
              <a:path w="1408909" h="1483062">
                <a:moveTo>
                  <a:pt x="0" y="0"/>
                </a:moveTo>
                <a:lnTo>
                  <a:pt x="1408909" y="0"/>
                </a:lnTo>
                <a:lnTo>
                  <a:pt x="1408909" y="1483062"/>
                </a:lnTo>
                <a:lnTo>
                  <a:pt x="0" y="1483062"/>
                </a:lnTo>
                <a:lnTo>
                  <a:pt x="0" y="0"/>
                </a:lnTo>
                <a:close/>
              </a:path>
            </a:pathLst>
          </a:custGeom>
          <a:blipFill>
            <a:blip r:embed="rId8"/>
            <a:stretch>
              <a:fillRect/>
            </a:stretch>
          </a:blipFill>
        </p:spPr>
      </p:sp>
      <p:sp>
        <p:nvSpPr>
          <p:cNvPr id="12" name="Freeform 12"/>
          <p:cNvSpPr/>
          <p:nvPr/>
        </p:nvSpPr>
        <p:spPr>
          <a:xfrm rot="-693477">
            <a:off x="2167006" y="880589"/>
            <a:ext cx="1579958" cy="1013460"/>
          </a:xfrm>
          <a:custGeom>
            <a:avLst/>
            <a:gdLst/>
            <a:ahLst/>
            <a:cxnLst/>
            <a:rect l="l" t="t" r="r" b="b"/>
            <a:pathLst>
              <a:path w="1579958" h="1013460">
                <a:moveTo>
                  <a:pt x="0" y="0"/>
                </a:moveTo>
                <a:lnTo>
                  <a:pt x="1579959" y="0"/>
                </a:lnTo>
                <a:lnTo>
                  <a:pt x="1579959" y="1013460"/>
                </a:lnTo>
                <a:lnTo>
                  <a:pt x="0" y="1013460"/>
                </a:lnTo>
                <a:lnTo>
                  <a:pt x="0" y="0"/>
                </a:lnTo>
                <a:close/>
              </a:path>
            </a:pathLst>
          </a:custGeom>
          <a:blipFill>
            <a:blip r:embed="rId7"/>
            <a:stretch>
              <a:fillRect/>
            </a:stretch>
          </a:blipFill>
        </p:spPr>
      </p:sp>
      <p:grpSp>
        <p:nvGrpSpPr>
          <p:cNvPr id="13" name="Group 13"/>
          <p:cNvGrpSpPr/>
          <p:nvPr/>
        </p:nvGrpSpPr>
        <p:grpSpPr>
          <a:xfrm>
            <a:off x="7406264" y="2678480"/>
            <a:ext cx="9689844" cy="7268362"/>
            <a:chOff x="0" y="0"/>
            <a:chExt cx="12919793" cy="9691149"/>
          </a:xfrm>
        </p:grpSpPr>
        <p:grpSp>
          <p:nvGrpSpPr>
            <p:cNvPr id="14" name="Group 14"/>
            <p:cNvGrpSpPr/>
            <p:nvPr/>
          </p:nvGrpSpPr>
          <p:grpSpPr>
            <a:xfrm>
              <a:off x="0" y="0"/>
              <a:ext cx="12919793" cy="9691149"/>
              <a:chOff x="0" y="0"/>
              <a:chExt cx="2879498" cy="2159914"/>
            </a:xfrm>
          </p:grpSpPr>
          <p:sp>
            <p:nvSpPr>
              <p:cNvPr id="15" name="Freeform 15"/>
              <p:cNvSpPr/>
              <p:nvPr/>
            </p:nvSpPr>
            <p:spPr>
              <a:xfrm>
                <a:off x="0" y="0"/>
                <a:ext cx="2879498" cy="2159914"/>
              </a:xfrm>
              <a:custGeom>
                <a:avLst/>
                <a:gdLst/>
                <a:ahLst/>
                <a:cxnLst/>
                <a:rect l="l" t="t" r="r" b="b"/>
                <a:pathLst>
                  <a:path w="2879498" h="2159914">
                    <a:moveTo>
                      <a:pt x="36114" y="0"/>
                    </a:moveTo>
                    <a:lnTo>
                      <a:pt x="2843384" y="0"/>
                    </a:lnTo>
                    <a:cubicBezTo>
                      <a:pt x="2852962" y="0"/>
                      <a:pt x="2862148" y="3805"/>
                      <a:pt x="2868920" y="10578"/>
                    </a:cubicBezTo>
                    <a:cubicBezTo>
                      <a:pt x="2875693" y="17350"/>
                      <a:pt x="2879498" y="26536"/>
                      <a:pt x="2879498" y="36114"/>
                    </a:cubicBezTo>
                    <a:lnTo>
                      <a:pt x="2879498" y="2123800"/>
                    </a:lnTo>
                    <a:cubicBezTo>
                      <a:pt x="2879498" y="2133378"/>
                      <a:pt x="2875693" y="2142564"/>
                      <a:pt x="2868920" y="2149337"/>
                    </a:cubicBezTo>
                    <a:cubicBezTo>
                      <a:pt x="2862148" y="2156109"/>
                      <a:pt x="2852962" y="2159914"/>
                      <a:pt x="2843384" y="2159914"/>
                    </a:cubicBezTo>
                    <a:lnTo>
                      <a:pt x="36114" y="2159914"/>
                    </a:lnTo>
                    <a:cubicBezTo>
                      <a:pt x="26536" y="2159914"/>
                      <a:pt x="17350" y="2156109"/>
                      <a:pt x="10578" y="2149337"/>
                    </a:cubicBezTo>
                    <a:cubicBezTo>
                      <a:pt x="3805" y="2142564"/>
                      <a:pt x="0" y="2133378"/>
                      <a:pt x="0" y="2123800"/>
                    </a:cubicBezTo>
                    <a:lnTo>
                      <a:pt x="0" y="36114"/>
                    </a:lnTo>
                    <a:cubicBezTo>
                      <a:pt x="0" y="26536"/>
                      <a:pt x="3805" y="17350"/>
                      <a:pt x="10578" y="10578"/>
                    </a:cubicBezTo>
                    <a:cubicBezTo>
                      <a:pt x="17350" y="3805"/>
                      <a:pt x="26536" y="0"/>
                      <a:pt x="36114" y="0"/>
                    </a:cubicBezTo>
                    <a:close/>
                  </a:path>
                </a:pathLst>
              </a:custGeom>
              <a:solidFill>
                <a:srgbClr val="FFFFFF"/>
              </a:solidFill>
            </p:spPr>
          </p:sp>
          <p:sp>
            <p:nvSpPr>
              <p:cNvPr id="16" name="TextBox 16"/>
              <p:cNvSpPr txBox="1"/>
              <p:nvPr/>
            </p:nvSpPr>
            <p:spPr>
              <a:xfrm>
                <a:off x="0" y="-28575"/>
                <a:ext cx="2879498" cy="2188489"/>
              </a:xfrm>
              <a:prstGeom prst="rect">
                <a:avLst/>
              </a:prstGeom>
            </p:spPr>
            <p:txBody>
              <a:bodyPr lIns="50800" tIns="50800" rIns="50800" bIns="50800" rtlCol="0" anchor="ctr"/>
              <a:lstStyle/>
              <a:p>
                <a:pPr algn="ctr">
                  <a:lnSpc>
                    <a:spcPts val="2101"/>
                  </a:lnSpc>
                </a:pPr>
                <a:endParaRPr/>
              </a:p>
            </p:txBody>
          </p:sp>
        </p:grpSp>
        <p:sp>
          <p:nvSpPr>
            <p:cNvPr id="17" name="Freeform 17"/>
            <p:cNvSpPr/>
            <p:nvPr/>
          </p:nvSpPr>
          <p:spPr>
            <a:xfrm>
              <a:off x="273378" y="105621"/>
              <a:ext cx="12395548" cy="9434885"/>
            </a:xfrm>
            <a:custGeom>
              <a:avLst/>
              <a:gdLst/>
              <a:ahLst/>
              <a:cxnLst/>
              <a:rect l="l" t="t" r="r" b="b"/>
              <a:pathLst>
                <a:path w="12395548" h="9434885">
                  <a:moveTo>
                    <a:pt x="0" y="0"/>
                  </a:moveTo>
                  <a:lnTo>
                    <a:pt x="12395548" y="0"/>
                  </a:lnTo>
                  <a:lnTo>
                    <a:pt x="12395548" y="9434884"/>
                  </a:lnTo>
                  <a:lnTo>
                    <a:pt x="0" y="9434884"/>
                  </a:lnTo>
                  <a:lnTo>
                    <a:pt x="0" y="0"/>
                  </a:lnTo>
                  <a:close/>
                </a:path>
              </a:pathLst>
            </a:custGeom>
            <a:blipFill>
              <a:blip r:embed="rId9"/>
              <a:stretch>
                <a:fillRect/>
              </a:stretch>
            </a:blipFill>
          </p:spPr>
        </p:sp>
      </p:grpSp>
      <p:sp>
        <p:nvSpPr>
          <p:cNvPr id="18" name="Freeform 18"/>
          <p:cNvSpPr/>
          <p:nvPr/>
        </p:nvSpPr>
        <p:spPr>
          <a:xfrm flipH="1">
            <a:off x="1000125" y="1986931"/>
            <a:ext cx="5479374" cy="9176899"/>
          </a:xfrm>
          <a:custGeom>
            <a:avLst/>
            <a:gdLst/>
            <a:ahLst/>
            <a:cxnLst/>
            <a:rect l="l" t="t" r="r" b="b"/>
            <a:pathLst>
              <a:path w="5479374" h="9176899">
                <a:moveTo>
                  <a:pt x="5479374" y="0"/>
                </a:moveTo>
                <a:lnTo>
                  <a:pt x="0" y="0"/>
                </a:lnTo>
                <a:lnTo>
                  <a:pt x="0" y="9176900"/>
                </a:lnTo>
                <a:lnTo>
                  <a:pt x="5479374" y="9176900"/>
                </a:lnTo>
                <a:lnTo>
                  <a:pt x="5479374" y="0"/>
                </a:lnTo>
                <a:close/>
              </a:path>
            </a:pathLst>
          </a:custGeom>
          <a:blipFill>
            <a:blip r:embed="rId10"/>
            <a:stretch>
              <a:fillRect/>
            </a:stretch>
          </a:blipFill>
        </p:spPr>
      </p:sp>
      <p:sp>
        <p:nvSpPr>
          <p:cNvPr id="19" name="TextBox 19"/>
          <p:cNvSpPr txBox="1"/>
          <p:nvPr/>
        </p:nvSpPr>
        <p:spPr>
          <a:xfrm>
            <a:off x="6649496" y="282292"/>
            <a:ext cx="11127180" cy="227672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Tabel Perbandingan Penelitian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2793" b="-86469"/>
            </a:stretch>
          </a:blipFill>
        </p:spPr>
      </p:sp>
      <p:grpSp>
        <p:nvGrpSpPr>
          <p:cNvPr id="3" name="Group 3"/>
          <p:cNvGrpSpPr/>
          <p:nvPr/>
        </p:nvGrpSpPr>
        <p:grpSpPr>
          <a:xfrm>
            <a:off x="-3596996" y="-705081"/>
            <a:ext cx="24998277" cy="13283491"/>
            <a:chOff x="0" y="0"/>
            <a:chExt cx="33331036" cy="17711321"/>
          </a:xfrm>
        </p:grpSpPr>
        <p:sp>
          <p:nvSpPr>
            <p:cNvPr id="4" name="Freeform 4"/>
            <p:cNvSpPr/>
            <p:nvPr/>
          </p:nvSpPr>
          <p:spPr>
            <a:xfrm rot="895313" flipH="1">
              <a:off x="23189483" y="77543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5" name="Freeform 5"/>
            <p:cNvSpPr/>
            <p:nvPr/>
          </p:nvSpPr>
          <p:spPr>
            <a:xfrm rot="895313" flipH="1">
              <a:off x="25745364" y="635616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6" name="Freeform 6"/>
            <p:cNvSpPr/>
            <p:nvPr/>
          </p:nvSpPr>
          <p:spPr>
            <a:xfrm rot="3427659" flipH="1">
              <a:off x="4434131" y="9840489"/>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7" name="Freeform 7"/>
            <p:cNvSpPr/>
            <p:nvPr/>
          </p:nvSpPr>
          <p:spPr>
            <a:xfrm rot="3427659" flipH="1">
              <a:off x="1144034" y="2780196"/>
              <a:ext cx="6869262" cy="6463894"/>
            </a:xfrm>
            <a:custGeom>
              <a:avLst/>
              <a:gdLst/>
              <a:ahLst/>
              <a:cxnLst/>
              <a:rect l="l" t="t" r="r" b="b"/>
              <a:pathLst>
                <a:path w="6869262" h="6463894">
                  <a:moveTo>
                    <a:pt x="6869263" y="0"/>
                  </a:moveTo>
                  <a:lnTo>
                    <a:pt x="0" y="0"/>
                  </a:lnTo>
                  <a:lnTo>
                    <a:pt x="0" y="6463894"/>
                  </a:lnTo>
                  <a:lnTo>
                    <a:pt x="6869263" y="6463894"/>
                  </a:lnTo>
                  <a:lnTo>
                    <a:pt x="6869263" y="0"/>
                  </a:lnTo>
                  <a:close/>
                </a:path>
              </a:pathLst>
            </a:custGeom>
            <a:blipFill>
              <a:blip r:embed="rId3"/>
              <a:stretch>
                <a:fillRect/>
              </a:stretch>
            </a:blipFill>
          </p:spPr>
        </p:sp>
        <p:sp>
          <p:nvSpPr>
            <p:cNvPr id="8" name="Freeform 8"/>
            <p:cNvSpPr/>
            <p:nvPr/>
          </p:nvSpPr>
          <p:spPr>
            <a:xfrm rot="1093626">
              <a:off x="6100788" y="10285933"/>
              <a:ext cx="2243743" cy="2361835"/>
            </a:xfrm>
            <a:custGeom>
              <a:avLst/>
              <a:gdLst/>
              <a:ahLst/>
              <a:cxnLst/>
              <a:rect l="l" t="t" r="r" b="b"/>
              <a:pathLst>
                <a:path w="2243743" h="2361835">
                  <a:moveTo>
                    <a:pt x="0" y="0"/>
                  </a:moveTo>
                  <a:lnTo>
                    <a:pt x="2243743" y="0"/>
                  </a:lnTo>
                  <a:lnTo>
                    <a:pt x="2243743" y="2361835"/>
                  </a:lnTo>
                  <a:lnTo>
                    <a:pt x="0" y="2361835"/>
                  </a:lnTo>
                  <a:lnTo>
                    <a:pt x="0" y="0"/>
                  </a:lnTo>
                  <a:close/>
                </a:path>
              </a:pathLst>
            </a:custGeom>
            <a:blipFill>
              <a:blip r:embed="rId4"/>
              <a:stretch>
                <a:fillRect/>
              </a:stretch>
            </a:blipFill>
          </p:spPr>
        </p:sp>
        <p:sp>
          <p:nvSpPr>
            <p:cNvPr id="9" name="Freeform 9"/>
            <p:cNvSpPr/>
            <p:nvPr/>
          </p:nvSpPr>
          <p:spPr>
            <a:xfrm rot="-5072115">
              <a:off x="2961119" y="2962428"/>
              <a:ext cx="4159648" cy="3119736"/>
            </a:xfrm>
            <a:custGeom>
              <a:avLst/>
              <a:gdLst/>
              <a:ahLst/>
              <a:cxnLst/>
              <a:rect l="l" t="t" r="r" b="b"/>
              <a:pathLst>
                <a:path w="4159648" h="3119736">
                  <a:moveTo>
                    <a:pt x="0" y="0"/>
                  </a:moveTo>
                  <a:lnTo>
                    <a:pt x="4159649" y="0"/>
                  </a:lnTo>
                  <a:lnTo>
                    <a:pt x="4159649" y="3119736"/>
                  </a:lnTo>
                  <a:lnTo>
                    <a:pt x="0" y="3119736"/>
                  </a:lnTo>
                  <a:lnTo>
                    <a:pt x="0" y="0"/>
                  </a:lnTo>
                  <a:close/>
                </a:path>
              </a:pathLst>
            </a:custGeom>
            <a:blipFill>
              <a:blip r:embed="rId5"/>
              <a:stretch>
                <a:fillRect/>
              </a:stretch>
            </a:blipFill>
          </p:spPr>
        </p:sp>
        <p:sp>
          <p:nvSpPr>
            <p:cNvPr id="10" name="Freeform 10"/>
            <p:cNvSpPr/>
            <p:nvPr/>
          </p:nvSpPr>
          <p:spPr>
            <a:xfrm>
              <a:off x="21621643" y="12519468"/>
              <a:ext cx="7081794" cy="3906437"/>
            </a:xfrm>
            <a:custGeom>
              <a:avLst/>
              <a:gdLst/>
              <a:ahLst/>
              <a:cxnLst/>
              <a:rect l="l" t="t" r="r" b="b"/>
              <a:pathLst>
                <a:path w="7081794" h="3906437">
                  <a:moveTo>
                    <a:pt x="0" y="0"/>
                  </a:moveTo>
                  <a:lnTo>
                    <a:pt x="7081794" y="0"/>
                  </a:lnTo>
                  <a:lnTo>
                    <a:pt x="7081794" y="3906437"/>
                  </a:lnTo>
                  <a:lnTo>
                    <a:pt x="0" y="3906437"/>
                  </a:lnTo>
                  <a:lnTo>
                    <a:pt x="0" y="0"/>
                  </a:lnTo>
                  <a:close/>
                </a:path>
              </a:pathLst>
            </a:custGeom>
            <a:blipFill>
              <a:blip r:embed="rId6"/>
              <a:stretch>
                <a:fillRect/>
              </a:stretch>
            </a:blipFill>
          </p:spPr>
        </p:sp>
        <p:sp>
          <p:nvSpPr>
            <p:cNvPr id="11" name="Freeform 11"/>
            <p:cNvSpPr/>
            <p:nvPr/>
          </p:nvSpPr>
          <p:spPr>
            <a:xfrm rot="1093626" flipH="1">
              <a:off x="25739615" y="5985849"/>
              <a:ext cx="1768998" cy="1862103"/>
            </a:xfrm>
            <a:custGeom>
              <a:avLst/>
              <a:gdLst/>
              <a:ahLst/>
              <a:cxnLst/>
              <a:rect l="l" t="t" r="r" b="b"/>
              <a:pathLst>
                <a:path w="1768998" h="1862103">
                  <a:moveTo>
                    <a:pt x="1768998" y="0"/>
                  </a:moveTo>
                  <a:lnTo>
                    <a:pt x="0" y="0"/>
                  </a:lnTo>
                  <a:lnTo>
                    <a:pt x="0" y="1862103"/>
                  </a:lnTo>
                  <a:lnTo>
                    <a:pt x="1768998" y="1862103"/>
                  </a:lnTo>
                  <a:lnTo>
                    <a:pt x="1768998" y="0"/>
                  </a:lnTo>
                  <a:close/>
                </a:path>
              </a:pathLst>
            </a:custGeom>
            <a:blipFill>
              <a:blip r:embed="rId4"/>
              <a:stretch>
                <a:fillRect/>
              </a:stretch>
            </a:blipFill>
          </p:spPr>
        </p:sp>
      </p:grpSp>
      <p:grpSp>
        <p:nvGrpSpPr>
          <p:cNvPr id="12" name="Group 12"/>
          <p:cNvGrpSpPr/>
          <p:nvPr/>
        </p:nvGrpSpPr>
        <p:grpSpPr>
          <a:xfrm>
            <a:off x="1389528" y="3686781"/>
            <a:ext cx="2139866" cy="21398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234EAE"/>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90195" y="3686781"/>
            <a:ext cx="2139866" cy="21398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4672D7"/>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782167" y="3686781"/>
            <a:ext cx="2139866" cy="21398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1C32C7"/>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00034" y="3686781"/>
            <a:ext cx="2139866" cy="213986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4672D7"/>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4176448" y="3686781"/>
            <a:ext cx="2139866" cy="213986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38125" cap="sq">
              <a:solidFill>
                <a:srgbClr val="1C32C7"/>
              </a:solid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AutoShape 27"/>
          <p:cNvSpPr/>
          <p:nvPr/>
        </p:nvSpPr>
        <p:spPr>
          <a:xfrm flipV="1">
            <a:off x="-300004" y="5707584"/>
            <a:ext cx="4839471" cy="0"/>
          </a:xfrm>
          <a:prstGeom prst="line">
            <a:avLst/>
          </a:prstGeom>
          <a:ln w="238125" cap="flat">
            <a:solidFill>
              <a:srgbClr val="234EAE"/>
            </a:solidFill>
            <a:prstDash val="solid"/>
            <a:headEnd type="none" w="sm" len="sm"/>
            <a:tailEnd type="none" w="sm" len="sm"/>
          </a:ln>
        </p:spPr>
      </p:sp>
      <p:sp>
        <p:nvSpPr>
          <p:cNvPr id="28" name="Freeform 28"/>
          <p:cNvSpPr/>
          <p:nvPr/>
        </p:nvSpPr>
        <p:spPr>
          <a:xfrm rot="5400000">
            <a:off x="4279944" y="5464282"/>
            <a:ext cx="519046" cy="486606"/>
          </a:xfrm>
          <a:custGeom>
            <a:avLst/>
            <a:gdLst/>
            <a:ahLst/>
            <a:cxnLst/>
            <a:rect l="l" t="t" r="r" b="b"/>
            <a:pathLst>
              <a:path w="519046" h="486606">
                <a:moveTo>
                  <a:pt x="0" y="0"/>
                </a:moveTo>
                <a:lnTo>
                  <a:pt x="519046" y="0"/>
                </a:lnTo>
                <a:lnTo>
                  <a:pt x="519046" y="486605"/>
                </a:lnTo>
                <a:lnTo>
                  <a:pt x="0" y="486605"/>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29" name="AutoShape 29"/>
          <p:cNvSpPr/>
          <p:nvPr/>
        </p:nvSpPr>
        <p:spPr>
          <a:xfrm>
            <a:off x="5660128" y="5707584"/>
            <a:ext cx="2115227" cy="0"/>
          </a:xfrm>
          <a:prstGeom prst="line">
            <a:avLst/>
          </a:prstGeom>
          <a:ln w="238125" cap="flat">
            <a:solidFill>
              <a:srgbClr val="4672D7"/>
            </a:solidFill>
            <a:prstDash val="solid"/>
            <a:headEnd type="none" w="sm" len="sm"/>
            <a:tailEnd type="none" w="sm" len="sm"/>
          </a:ln>
        </p:spPr>
      </p:sp>
      <p:sp>
        <p:nvSpPr>
          <p:cNvPr id="30" name="Freeform 30"/>
          <p:cNvSpPr/>
          <p:nvPr/>
        </p:nvSpPr>
        <p:spPr>
          <a:xfrm rot="5400000">
            <a:off x="7470273" y="5464282"/>
            <a:ext cx="519046" cy="486606"/>
          </a:xfrm>
          <a:custGeom>
            <a:avLst/>
            <a:gdLst/>
            <a:ahLst/>
            <a:cxnLst/>
            <a:rect l="l" t="t" r="r" b="b"/>
            <a:pathLst>
              <a:path w="519046" h="486606">
                <a:moveTo>
                  <a:pt x="0" y="0"/>
                </a:moveTo>
                <a:lnTo>
                  <a:pt x="519046" y="0"/>
                </a:lnTo>
                <a:lnTo>
                  <a:pt x="519046" y="486605"/>
                </a:lnTo>
                <a:lnTo>
                  <a:pt x="0" y="486605"/>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31" name="AutoShape 31"/>
          <p:cNvSpPr/>
          <p:nvPr/>
        </p:nvSpPr>
        <p:spPr>
          <a:xfrm>
            <a:off x="8853041" y="5707584"/>
            <a:ext cx="2115227" cy="0"/>
          </a:xfrm>
          <a:prstGeom prst="line">
            <a:avLst/>
          </a:prstGeom>
          <a:ln w="238125" cap="flat">
            <a:solidFill>
              <a:srgbClr val="1C32C7"/>
            </a:solidFill>
            <a:prstDash val="solid"/>
            <a:headEnd type="none" w="sm" len="sm"/>
            <a:tailEnd type="none" w="sm" len="sm"/>
          </a:ln>
        </p:spPr>
      </p:sp>
      <p:sp>
        <p:nvSpPr>
          <p:cNvPr id="32" name="Freeform 32"/>
          <p:cNvSpPr/>
          <p:nvPr/>
        </p:nvSpPr>
        <p:spPr>
          <a:xfrm rot="5400000">
            <a:off x="10663186" y="5464282"/>
            <a:ext cx="519046" cy="486606"/>
          </a:xfrm>
          <a:custGeom>
            <a:avLst/>
            <a:gdLst/>
            <a:ahLst/>
            <a:cxnLst/>
            <a:rect l="l" t="t" r="r" b="b"/>
            <a:pathLst>
              <a:path w="519046" h="486606">
                <a:moveTo>
                  <a:pt x="0" y="0"/>
                </a:moveTo>
                <a:lnTo>
                  <a:pt x="519046" y="0"/>
                </a:lnTo>
                <a:lnTo>
                  <a:pt x="519046" y="486605"/>
                </a:lnTo>
                <a:lnTo>
                  <a:pt x="0" y="486605"/>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sp>
        <p:nvSpPr>
          <p:cNvPr id="33" name="AutoShape 33"/>
          <p:cNvSpPr/>
          <p:nvPr/>
        </p:nvSpPr>
        <p:spPr>
          <a:xfrm>
            <a:off x="12045955" y="5707584"/>
            <a:ext cx="2115227" cy="0"/>
          </a:xfrm>
          <a:prstGeom prst="line">
            <a:avLst/>
          </a:prstGeom>
          <a:ln w="238125" cap="flat">
            <a:solidFill>
              <a:srgbClr val="4672D7"/>
            </a:solidFill>
            <a:prstDash val="solid"/>
            <a:headEnd type="none" w="sm" len="sm"/>
            <a:tailEnd type="none" w="sm" len="sm"/>
          </a:ln>
        </p:spPr>
      </p:sp>
      <p:sp>
        <p:nvSpPr>
          <p:cNvPr id="34" name="Freeform 34"/>
          <p:cNvSpPr/>
          <p:nvPr/>
        </p:nvSpPr>
        <p:spPr>
          <a:xfrm rot="5400000">
            <a:off x="13817678" y="5464282"/>
            <a:ext cx="519046" cy="486606"/>
          </a:xfrm>
          <a:custGeom>
            <a:avLst/>
            <a:gdLst/>
            <a:ahLst/>
            <a:cxnLst/>
            <a:rect l="l" t="t" r="r" b="b"/>
            <a:pathLst>
              <a:path w="519046" h="486606">
                <a:moveTo>
                  <a:pt x="0" y="0"/>
                </a:moveTo>
                <a:lnTo>
                  <a:pt x="519046" y="0"/>
                </a:lnTo>
                <a:lnTo>
                  <a:pt x="519046" y="486605"/>
                </a:lnTo>
                <a:lnTo>
                  <a:pt x="0" y="486605"/>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35" name="AutoShape 35"/>
          <p:cNvSpPr/>
          <p:nvPr/>
        </p:nvSpPr>
        <p:spPr>
          <a:xfrm>
            <a:off x="15238868" y="5707584"/>
            <a:ext cx="2115227" cy="0"/>
          </a:xfrm>
          <a:prstGeom prst="line">
            <a:avLst/>
          </a:prstGeom>
          <a:ln w="238125" cap="flat">
            <a:solidFill>
              <a:srgbClr val="1C32C7"/>
            </a:solidFill>
            <a:prstDash val="solid"/>
            <a:headEnd type="none" w="sm" len="sm"/>
            <a:tailEnd type="none" w="sm" len="sm"/>
          </a:ln>
        </p:spPr>
      </p:sp>
      <p:sp>
        <p:nvSpPr>
          <p:cNvPr id="36" name="Freeform 36"/>
          <p:cNvSpPr/>
          <p:nvPr/>
        </p:nvSpPr>
        <p:spPr>
          <a:xfrm rot="5400000">
            <a:off x="17049013" y="5464282"/>
            <a:ext cx="519046" cy="486606"/>
          </a:xfrm>
          <a:custGeom>
            <a:avLst/>
            <a:gdLst/>
            <a:ahLst/>
            <a:cxnLst/>
            <a:rect l="l" t="t" r="r" b="b"/>
            <a:pathLst>
              <a:path w="519046" h="486606">
                <a:moveTo>
                  <a:pt x="0" y="0"/>
                </a:moveTo>
                <a:lnTo>
                  <a:pt x="519046" y="0"/>
                </a:lnTo>
                <a:lnTo>
                  <a:pt x="519046" y="486605"/>
                </a:lnTo>
                <a:lnTo>
                  <a:pt x="0" y="486605"/>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grpSp>
        <p:nvGrpSpPr>
          <p:cNvPr id="37" name="Group 37"/>
          <p:cNvGrpSpPr/>
          <p:nvPr/>
        </p:nvGrpSpPr>
        <p:grpSpPr>
          <a:xfrm>
            <a:off x="2103581" y="3363230"/>
            <a:ext cx="711760" cy="711760"/>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EAE"/>
            </a:solidFill>
            <a:ln w="47625" cap="sq">
              <a:solidFill>
                <a:srgbClr val="234EAE"/>
              </a:solidFill>
              <a:prstDash val="solid"/>
              <a:miter/>
            </a:ln>
          </p:spPr>
        </p:sp>
        <p:sp>
          <p:nvSpPr>
            <p:cNvPr id="39" name="TextBox 39"/>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40" name="Group 40"/>
          <p:cNvGrpSpPr/>
          <p:nvPr/>
        </p:nvGrpSpPr>
        <p:grpSpPr>
          <a:xfrm>
            <a:off x="5299079" y="3363230"/>
            <a:ext cx="711760" cy="711760"/>
            <a:chOff x="0" y="0"/>
            <a:chExt cx="949013" cy="949013"/>
          </a:xfrm>
        </p:grpSpPr>
        <p:grpSp>
          <p:nvGrpSpPr>
            <p:cNvPr id="41" name="Group 41"/>
            <p:cNvGrpSpPr/>
            <p:nvPr/>
          </p:nvGrpSpPr>
          <p:grpSpPr>
            <a:xfrm>
              <a:off x="0" y="0"/>
              <a:ext cx="949013" cy="94901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72D7"/>
              </a:solidFill>
              <a:ln w="47625" cap="sq">
                <a:solidFill>
                  <a:srgbClr val="4672D7"/>
                </a:solidFill>
                <a:prstDash val="solid"/>
                <a:miter/>
              </a:ln>
            </p:spPr>
          </p:sp>
          <p:sp>
            <p:nvSpPr>
              <p:cNvPr id="43" name="TextBox 43"/>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44" name="TextBox 44"/>
            <p:cNvSpPr txBox="1"/>
            <p:nvPr/>
          </p:nvSpPr>
          <p:spPr>
            <a:xfrm>
              <a:off x="0" y="125045"/>
              <a:ext cx="949013" cy="632248"/>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2</a:t>
              </a:r>
            </a:p>
          </p:txBody>
        </p:sp>
      </p:grpSp>
      <p:grpSp>
        <p:nvGrpSpPr>
          <p:cNvPr id="45" name="Group 45"/>
          <p:cNvGrpSpPr/>
          <p:nvPr/>
        </p:nvGrpSpPr>
        <p:grpSpPr>
          <a:xfrm>
            <a:off x="8496220" y="3363230"/>
            <a:ext cx="711760" cy="711760"/>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2C7"/>
            </a:solidFill>
            <a:ln w="47625" cap="sq">
              <a:solidFill>
                <a:srgbClr val="1C32C7"/>
              </a:solidFill>
              <a:prstDash val="solid"/>
              <a:miter/>
            </a:ln>
          </p:spPr>
        </p:sp>
        <p:sp>
          <p:nvSpPr>
            <p:cNvPr id="47" name="TextBox 47"/>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grpSp>
        <p:nvGrpSpPr>
          <p:cNvPr id="48" name="Group 48"/>
          <p:cNvGrpSpPr/>
          <p:nvPr/>
        </p:nvGrpSpPr>
        <p:grpSpPr>
          <a:xfrm>
            <a:off x="11523612" y="3382280"/>
            <a:ext cx="711760" cy="711760"/>
            <a:chOff x="0" y="0"/>
            <a:chExt cx="949013" cy="949013"/>
          </a:xfrm>
        </p:grpSpPr>
        <p:grpSp>
          <p:nvGrpSpPr>
            <p:cNvPr id="49" name="Group 49"/>
            <p:cNvGrpSpPr/>
            <p:nvPr/>
          </p:nvGrpSpPr>
          <p:grpSpPr>
            <a:xfrm>
              <a:off x="0" y="0"/>
              <a:ext cx="949013" cy="949013"/>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72D7"/>
              </a:solidFill>
              <a:ln w="47625" cap="sq">
                <a:solidFill>
                  <a:srgbClr val="4672D7"/>
                </a:solidFill>
                <a:prstDash val="solid"/>
                <a:miter/>
              </a:ln>
            </p:spPr>
          </p:sp>
          <p:sp>
            <p:nvSpPr>
              <p:cNvPr id="51" name="TextBox 51"/>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52" name="TextBox 52"/>
            <p:cNvSpPr txBox="1"/>
            <p:nvPr/>
          </p:nvSpPr>
          <p:spPr>
            <a:xfrm>
              <a:off x="0" y="125045"/>
              <a:ext cx="949013" cy="632248"/>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4</a:t>
              </a:r>
            </a:p>
          </p:txBody>
        </p:sp>
      </p:grpSp>
      <p:grpSp>
        <p:nvGrpSpPr>
          <p:cNvPr id="53" name="Group 53"/>
          <p:cNvGrpSpPr/>
          <p:nvPr/>
        </p:nvGrpSpPr>
        <p:grpSpPr>
          <a:xfrm>
            <a:off x="14890501" y="3363230"/>
            <a:ext cx="711760" cy="711760"/>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2C7"/>
            </a:solidFill>
            <a:ln w="47625" cap="sq">
              <a:solidFill>
                <a:srgbClr val="1C32C7"/>
              </a:solidFill>
              <a:prstDash val="solid"/>
              <a:miter/>
            </a:ln>
          </p:spPr>
        </p:sp>
        <p:sp>
          <p:nvSpPr>
            <p:cNvPr id="55" name="TextBox 55"/>
            <p:cNvSpPr txBox="1"/>
            <p:nvPr/>
          </p:nvSpPr>
          <p:spPr>
            <a:xfrm>
              <a:off x="76200" y="38100"/>
              <a:ext cx="660400" cy="698500"/>
            </a:xfrm>
            <a:prstGeom prst="rect">
              <a:avLst/>
            </a:prstGeom>
          </p:spPr>
          <p:txBody>
            <a:bodyPr lIns="52083" tIns="52083" rIns="52083" bIns="52083" rtlCol="0" anchor="ctr"/>
            <a:lstStyle/>
            <a:p>
              <a:pPr algn="ctr">
                <a:lnSpc>
                  <a:spcPts val="2659"/>
                </a:lnSpc>
              </a:pPr>
              <a:endParaRPr/>
            </a:p>
          </p:txBody>
        </p:sp>
      </p:grpSp>
      <p:sp>
        <p:nvSpPr>
          <p:cNvPr id="56" name="AutoShape 56"/>
          <p:cNvSpPr/>
          <p:nvPr/>
        </p:nvSpPr>
        <p:spPr>
          <a:xfrm flipH="1">
            <a:off x="2459461" y="5798072"/>
            <a:ext cx="0" cy="1083608"/>
          </a:xfrm>
          <a:prstGeom prst="line">
            <a:avLst/>
          </a:prstGeom>
          <a:ln w="95250" cap="flat">
            <a:solidFill>
              <a:srgbClr val="234EAE"/>
            </a:solidFill>
            <a:prstDash val="solid"/>
            <a:headEnd type="none" w="sm" len="sm"/>
            <a:tailEnd type="oval" w="lg" len="lg"/>
          </a:ln>
        </p:spPr>
      </p:sp>
      <p:sp>
        <p:nvSpPr>
          <p:cNvPr id="57" name="AutoShape 57"/>
          <p:cNvSpPr/>
          <p:nvPr/>
        </p:nvSpPr>
        <p:spPr>
          <a:xfrm flipH="1">
            <a:off x="5660128" y="5798072"/>
            <a:ext cx="0" cy="1083608"/>
          </a:xfrm>
          <a:prstGeom prst="line">
            <a:avLst/>
          </a:prstGeom>
          <a:ln w="95250" cap="flat">
            <a:solidFill>
              <a:srgbClr val="4672D7"/>
            </a:solidFill>
            <a:prstDash val="solid"/>
            <a:headEnd type="none" w="sm" len="sm"/>
            <a:tailEnd type="oval" w="lg" len="lg"/>
          </a:ln>
        </p:spPr>
      </p:sp>
      <p:sp>
        <p:nvSpPr>
          <p:cNvPr id="58" name="AutoShape 58"/>
          <p:cNvSpPr/>
          <p:nvPr/>
        </p:nvSpPr>
        <p:spPr>
          <a:xfrm flipH="1">
            <a:off x="8860795" y="5798072"/>
            <a:ext cx="0" cy="1083608"/>
          </a:xfrm>
          <a:prstGeom prst="line">
            <a:avLst/>
          </a:prstGeom>
          <a:ln w="95250" cap="flat">
            <a:solidFill>
              <a:srgbClr val="1C32C7"/>
            </a:solidFill>
            <a:prstDash val="solid"/>
            <a:headEnd type="none" w="sm" len="sm"/>
            <a:tailEnd type="oval" w="lg" len="lg"/>
          </a:ln>
        </p:spPr>
      </p:sp>
      <p:sp>
        <p:nvSpPr>
          <p:cNvPr id="59" name="AutoShape 59"/>
          <p:cNvSpPr/>
          <p:nvPr/>
        </p:nvSpPr>
        <p:spPr>
          <a:xfrm>
            <a:off x="12061461" y="5798072"/>
            <a:ext cx="0" cy="1083608"/>
          </a:xfrm>
          <a:prstGeom prst="line">
            <a:avLst/>
          </a:prstGeom>
          <a:ln w="95250" cap="flat">
            <a:solidFill>
              <a:srgbClr val="4672D7"/>
            </a:solidFill>
            <a:prstDash val="solid"/>
            <a:headEnd type="none" w="sm" len="sm"/>
            <a:tailEnd type="oval" w="lg" len="lg"/>
          </a:ln>
        </p:spPr>
      </p:sp>
      <p:sp>
        <p:nvSpPr>
          <p:cNvPr id="60" name="AutoShape 60"/>
          <p:cNvSpPr/>
          <p:nvPr/>
        </p:nvSpPr>
        <p:spPr>
          <a:xfrm>
            <a:off x="15262128" y="5798072"/>
            <a:ext cx="0" cy="1083608"/>
          </a:xfrm>
          <a:prstGeom prst="line">
            <a:avLst/>
          </a:prstGeom>
          <a:ln w="95250" cap="flat">
            <a:solidFill>
              <a:srgbClr val="1C32C7"/>
            </a:solidFill>
            <a:prstDash val="solid"/>
            <a:headEnd type="none" w="sm" len="sm"/>
            <a:tailEnd type="oval" w="lg" len="lg"/>
          </a:ln>
        </p:spPr>
      </p:sp>
      <p:sp>
        <p:nvSpPr>
          <p:cNvPr id="61" name="Freeform 61"/>
          <p:cNvSpPr/>
          <p:nvPr/>
        </p:nvSpPr>
        <p:spPr>
          <a:xfrm>
            <a:off x="5125866" y="4295914"/>
            <a:ext cx="1068523" cy="921601"/>
          </a:xfrm>
          <a:custGeom>
            <a:avLst/>
            <a:gdLst/>
            <a:ahLst/>
            <a:cxnLst/>
            <a:rect l="l" t="t" r="r" b="b"/>
            <a:pathLst>
              <a:path w="1068523" h="921601">
                <a:moveTo>
                  <a:pt x="0" y="0"/>
                </a:moveTo>
                <a:lnTo>
                  <a:pt x="1068523" y="0"/>
                </a:lnTo>
                <a:lnTo>
                  <a:pt x="1068523" y="921601"/>
                </a:lnTo>
                <a:lnTo>
                  <a:pt x="0" y="9216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62" name="Freeform 62"/>
          <p:cNvSpPr/>
          <p:nvPr/>
        </p:nvSpPr>
        <p:spPr>
          <a:xfrm>
            <a:off x="11428876" y="4259710"/>
            <a:ext cx="882182" cy="994008"/>
          </a:xfrm>
          <a:custGeom>
            <a:avLst/>
            <a:gdLst/>
            <a:ahLst/>
            <a:cxnLst/>
            <a:rect l="l" t="t" r="r" b="b"/>
            <a:pathLst>
              <a:path w="882182" h="994008">
                <a:moveTo>
                  <a:pt x="0" y="0"/>
                </a:moveTo>
                <a:lnTo>
                  <a:pt x="882182" y="0"/>
                </a:lnTo>
                <a:lnTo>
                  <a:pt x="882182" y="994008"/>
                </a:lnTo>
                <a:lnTo>
                  <a:pt x="0" y="99400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63" name="Freeform 63"/>
          <p:cNvSpPr/>
          <p:nvPr/>
        </p:nvSpPr>
        <p:spPr>
          <a:xfrm>
            <a:off x="14763359" y="4240803"/>
            <a:ext cx="966044" cy="1031823"/>
          </a:xfrm>
          <a:custGeom>
            <a:avLst/>
            <a:gdLst/>
            <a:ahLst/>
            <a:cxnLst/>
            <a:rect l="l" t="t" r="r" b="b"/>
            <a:pathLst>
              <a:path w="966044" h="1031823">
                <a:moveTo>
                  <a:pt x="0" y="0"/>
                </a:moveTo>
                <a:lnTo>
                  <a:pt x="966044" y="0"/>
                </a:lnTo>
                <a:lnTo>
                  <a:pt x="966044" y="1031822"/>
                </a:lnTo>
                <a:lnTo>
                  <a:pt x="0" y="1031822"/>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64" name="Freeform 64"/>
          <p:cNvSpPr/>
          <p:nvPr/>
        </p:nvSpPr>
        <p:spPr>
          <a:xfrm>
            <a:off x="8368871" y="4262994"/>
            <a:ext cx="966458" cy="987441"/>
          </a:xfrm>
          <a:custGeom>
            <a:avLst/>
            <a:gdLst/>
            <a:ahLst/>
            <a:cxnLst/>
            <a:rect l="l" t="t" r="r" b="b"/>
            <a:pathLst>
              <a:path w="966458" h="987441">
                <a:moveTo>
                  <a:pt x="0" y="0"/>
                </a:moveTo>
                <a:lnTo>
                  <a:pt x="966458" y="0"/>
                </a:lnTo>
                <a:lnTo>
                  <a:pt x="966458" y="987441"/>
                </a:lnTo>
                <a:lnTo>
                  <a:pt x="0" y="9874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65" name="Freeform 65"/>
          <p:cNvSpPr/>
          <p:nvPr/>
        </p:nvSpPr>
        <p:spPr>
          <a:xfrm>
            <a:off x="2033609" y="4336185"/>
            <a:ext cx="851704" cy="841058"/>
          </a:xfrm>
          <a:custGeom>
            <a:avLst/>
            <a:gdLst/>
            <a:ahLst/>
            <a:cxnLst/>
            <a:rect l="l" t="t" r="r" b="b"/>
            <a:pathLst>
              <a:path w="851704" h="841058">
                <a:moveTo>
                  <a:pt x="0" y="0"/>
                </a:moveTo>
                <a:lnTo>
                  <a:pt x="851704" y="0"/>
                </a:lnTo>
                <a:lnTo>
                  <a:pt x="851704" y="841058"/>
                </a:lnTo>
                <a:lnTo>
                  <a:pt x="0" y="841058"/>
                </a:lnTo>
                <a:lnTo>
                  <a:pt x="0" y="0"/>
                </a:lnTo>
                <a:close/>
              </a:path>
            </a:pathLst>
          </a:custGeom>
          <a:blipFill>
            <a:blip r:embed="rId21" cstate="print">
              <a:extLst>
                <a:ext uri="{96DAC541-7B7A-43D3-8B79-37D633B846F1}">
                  <asvg:svgBlip xmlns:asvg="http://schemas.microsoft.com/office/drawing/2016/SVG/main" xmlns="" r:embed="rId22"/>
                </a:ext>
              </a:extLst>
            </a:blip>
            <a:stretch>
              <a:fillRect/>
            </a:stretch>
          </a:blipFill>
          <a:ln cap="sq">
            <a:noFill/>
            <a:prstDash val="solid"/>
            <a:miter/>
          </a:ln>
        </p:spPr>
      </p:sp>
      <p:sp>
        <p:nvSpPr>
          <p:cNvPr id="66" name="TextBox 66"/>
          <p:cNvSpPr txBox="1"/>
          <p:nvPr/>
        </p:nvSpPr>
        <p:spPr>
          <a:xfrm>
            <a:off x="1181072" y="7310305"/>
            <a:ext cx="2556779" cy="405765"/>
          </a:xfrm>
          <a:prstGeom prst="rect">
            <a:avLst/>
          </a:prstGeom>
        </p:spPr>
        <p:txBody>
          <a:bodyPr lIns="0" tIns="0" rIns="0" bIns="0" rtlCol="0" anchor="t">
            <a:spAutoFit/>
          </a:bodyPr>
          <a:lstStyle/>
          <a:p>
            <a:pPr algn="ctr">
              <a:lnSpc>
                <a:spcPts val="3359"/>
              </a:lnSpc>
            </a:pPr>
            <a:r>
              <a:rPr lang="en-US" sz="2400" b="1" spc="12">
                <a:solidFill>
                  <a:srgbClr val="1C32C7"/>
                </a:solidFill>
                <a:latin typeface="Inter Bold"/>
                <a:ea typeface="Inter Bold"/>
                <a:cs typeface="Inter Bold"/>
                <a:sym typeface="Inter Bold"/>
              </a:rPr>
              <a:t>Analisis</a:t>
            </a:r>
          </a:p>
        </p:txBody>
      </p:sp>
      <p:sp>
        <p:nvSpPr>
          <p:cNvPr id="67" name="TextBox 67"/>
          <p:cNvSpPr txBox="1"/>
          <p:nvPr/>
        </p:nvSpPr>
        <p:spPr>
          <a:xfrm>
            <a:off x="4381739" y="7310305"/>
            <a:ext cx="2556779" cy="405765"/>
          </a:xfrm>
          <a:prstGeom prst="rect">
            <a:avLst/>
          </a:prstGeom>
        </p:spPr>
        <p:txBody>
          <a:bodyPr lIns="0" tIns="0" rIns="0" bIns="0" rtlCol="0" anchor="t">
            <a:spAutoFit/>
          </a:bodyPr>
          <a:lstStyle/>
          <a:p>
            <a:pPr algn="ctr">
              <a:lnSpc>
                <a:spcPts val="3359"/>
              </a:lnSpc>
            </a:pPr>
            <a:r>
              <a:rPr lang="en-US" sz="2400" b="1" spc="12">
                <a:solidFill>
                  <a:srgbClr val="1C32C7"/>
                </a:solidFill>
                <a:latin typeface="Inter Bold"/>
                <a:ea typeface="Inter Bold"/>
                <a:cs typeface="Inter Bold"/>
                <a:sym typeface="Inter Bold"/>
              </a:rPr>
              <a:t>Desain</a:t>
            </a:r>
          </a:p>
        </p:txBody>
      </p:sp>
      <p:sp>
        <p:nvSpPr>
          <p:cNvPr id="68" name="TextBox 68"/>
          <p:cNvSpPr txBox="1"/>
          <p:nvPr/>
        </p:nvSpPr>
        <p:spPr>
          <a:xfrm>
            <a:off x="7582405" y="7310305"/>
            <a:ext cx="2556779" cy="405765"/>
          </a:xfrm>
          <a:prstGeom prst="rect">
            <a:avLst/>
          </a:prstGeom>
        </p:spPr>
        <p:txBody>
          <a:bodyPr lIns="0" tIns="0" rIns="0" bIns="0" rtlCol="0" anchor="t">
            <a:spAutoFit/>
          </a:bodyPr>
          <a:lstStyle/>
          <a:p>
            <a:pPr algn="ctr">
              <a:lnSpc>
                <a:spcPts val="3359"/>
              </a:lnSpc>
            </a:pPr>
            <a:r>
              <a:rPr lang="en-US" sz="2400" b="1" spc="12">
                <a:solidFill>
                  <a:srgbClr val="1C32C7"/>
                </a:solidFill>
                <a:latin typeface="Inter Bold"/>
                <a:ea typeface="Inter Bold"/>
                <a:cs typeface="Inter Bold"/>
                <a:sym typeface="Inter Bold"/>
              </a:rPr>
              <a:t>Implementasi</a:t>
            </a:r>
          </a:p>
        </p:txBody>
      </p:sp>
      <p:sp>
        <p:nvSpPr>
          <p:cNvPr id="69" name="TextBox 69"/>
          <p:cNvSpPr txBox="1"/>
          <p:nvPr/>
        </p:nvSpPr>
        <p:spPr>
          <a:xfrm>
            <a:off x="10783072" y="7310305"/>
            <a:ext cx="2556779" cy="405765"/>
          </a:xfrm>
          <a:prstGeom prst="rect">
            <a:avLst/>
          </a:prstGeom>
        </p:spPr>
        <p:txBody>
          <a:bodyPr lIns="0" tIns="0" rIns="0" bIns="0" rtlCol="0" anchor="t">
            <a:spAutoFit/>
          </a:bodyPr>
          <a:lstStyle/>
          <a:p>
            <a:pPr algn="ctr">
              <a:lnSpc>
                <a:spcPts val="3359"/>
              </a:lnSpc>
            </a:pPr>
            <a:r>
              <a:rPr lang="en-US" sz="2400" b="1" spc="12">
                <a:solidFill>
                  <a:srgbClr val="1C32C7"/>
                </a:solidFill>
                <a:latin typeface="Inter Bold"/>
                <a:ea typeface="Inter Bold"/>
                <a:cs typeface="Inter Bold"/>
                <a:sym typeface="Inter Bold"/>
              </a:rPr>
              <a:t>Pengujian</a:t>
            </a:r>
          </a:p>
        </p:txBody>
      </p:sp>
      <p:sp>
        <p:nvSpPr>
          <p:cNvPr id="70" name="TextBox 70"/>
          <p:cNvSpPr txBox="1"/>
          <p:nvPr/>
        </p:nvSpPr>
        <p:spPr>
          <a:xfrm>
            <a:off x="13983738" y="7310305"/>
            <a:ext cx="2556779" cy="405765"/>
          </a:xfrm>
          <a:prstGeom prst="rect">
            <a:avLst/>
          </a:prstGeom>
        </p:spPr>
        <p:txBody>
          <a:bodyPr lIns="0" tIns="0" rIns="0" bIns="0" rtlCol="0" anchor="t">
            <a:spAutoFit/>
          </a:bodyPr>
          <a:lstStyle/>
          <a:p>
            <a:pPr algn="ctr">
              <a:lnSpc>
                <a:spcPts val="3359"/>
              </a:lnSpc>
            </a:pPr>
            <a:r>
              <a:rPr lang="en-US" sz="2400" b="1" spc="12">
                <a:solidFill>
                  <a:srgbClr val="1C32C7"/>
                </a:solidFill>
                <a:latin typeface="Inter Bold"/>
                <a:ea typeface="Inter Bold"/>
                <a:cs typeface="Inter Bold"/>
                <a:sym typeface="Inter Bold"/>
              </a:rPr>
              <a:t>Pemeliharaan</a:t>
            </a:r>
          </a:p>
        </p:txBody>
      </p:sp>
      <p:sp>
        <p:nvSpPr>
          <p:cNvPr id="71" name="TextBox 71"/>
          <p:cNvSpPr txBox="1"/>
          <p:nvPr/>
        </p:nvSpPr>
        <p:spPr>
          <a:xfrm>
            <a:off x="2103581" y="3440345"/>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1</a:t>
            </a:r>
          </a:p>
        </p:txBody>
      </p:sp>
      <p:sp>
        <p:nvSpPr>
          <p:cNvPr id="72" name="TextBox 72"/>
          <p:cNvSpPr txBox="1"/>
          <p:nvPr/>
        </p:nvSpPr>
        <p:spPr>
          <a:xfrm>
            <a:off x="8496220" y="3440345"/>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3</a:t>
            </a:r>
          </a:p>
        </p:txBody>
      </p:sp>
      <p:sp>
        <p:nvSpPr>
          <p:cNvPr id="73" name="TextBox 73"/>
          <p:cNvSpPr txBox="1"/>
          <p:nvPr/>
        </p:nvSpPr>
        <p:spPr>
          <a:xfrm>
            <a:off x="14890501" y="3440345"/>
            <a:ext cx="711760" cy="490855"/>
          </a:xfrm>
          <a:prstGeom prst="rect">
            <a:avLst/>
          </a:prstGeom>
        </p:spPr>
        <p:txBody>
          <a:bodyPr lIns="0" tIns="0" rIns="0" bIns="0" rtlCol="0" anchor="t">
            <a:spAutoFit/>
          </a:bodyPr>
          <a:lstStyle/>
          <a:p>
            <a:pPr algn="ctr">
              <a:lnSpc>
                <a:spcPts val="3919"/>
              </a:lnSpc>
            </a:pPr>
            <a:r>
              <a:rPr lang="en-US" sz="2799" b="1" spc="13">
                <a:solidFill>
                  <a:srgbClr val="FFFFFF"/>
                </a:solidFill>
                <a:latin typeface="Inter Bold"/>
                <a:ea typeface="Inter Bold"/>
                <a:cs typeface="Inter Bold"/>
                <a:sym typeface="Inter Bold"/>
              </a:rPr>
              <a:t>5</a:t>
            </a:r>
          </a:p>
        </p:txBody>
      </p:sp>
      <p:sp>
        <p:nvSpPr>
          <p:cNvPr id="74" name="TextBox 74"/>
          <p:cNvSpPr txBox="1"/>
          <p:nvPr/>
        </p:nvSpPr>
        <p:spPr>
          <a:xfrm>
            <a:off x="3357209" y="1172227"/>
            <a:ext cx="11337322"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METODE PENELITIAN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2793" b="-86469"/>
            </a:stretch>
          </a:blipFill>
        </p:spPr>
      </p:sp>
      <p:grpSp>
        <p:nvGrpSpPr>
          <p:cNvPr id="3" name="Group 3"/>
          <p:cNvGrpSpPr/>
          <p:nvPr/>
        </p:nvGrpSpPr>
        <p:grpSpPr>
          <a:xfrm>
            <a:off x="-3596996" y="-705081"/>
            <a:ext cx="24998277" cy="13283491"/>
            <a:chOff x="0" y="0"/>
            <a:chExt cx="33331036" cy="17711321"/>
          </a:xfrm>
        </p:grpSpPr>
        <p:sp>
          <p:nvSpPr>
            <p:cNvPr id="4" name="Freeform 4"/>
            <p:cNvSpPr/>
            <p:nvPr/>
          </p:nvSpPr>
          <p:spPr>
            <a:xfrm rot="895313" flipH="1">
              <a:off x="23189483" y="77543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5" name="Freeform 5"/>
            <p:cNvSpPr/>
            <p:nvPr/>
          </p:nvSpPr>
          <p:spPr>
            <a:xfrm rot="895313" flipH="1">
              <a:off x="25745364" y="6356166"/>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6" name="Freeform 6"/>
            <p:cNvSpPr/>
            <p:nvPr/>
          </p:nvSpPr>
          <p:spPr>
            <a:xfrm rot="3427659" flipH="1">
              <a:off x="4434131" y="9840489"/>
              <a:ext cx="6869262" cy="6463894"/>
            </a:xfrm>
            <a:custGeom>
              <a:avLst/>
              <a:gdLst/>
              <a:ahLst/>
              <a:cxnLst/>
              <a:rect l="l" t="t" r="r" b="b"/>
              <a:pathLst>
                <a:path w="6869262" h="6463894">
                  <a:moveTo>
                    <a:pt x="6869262" y="0"/>
                  </a:moveTo>
                  <a:lnTo>
                    <a:pt x="0" y="0"/>
                  </a:lnTo>
                  <a:lnTo>
                    <a:pt x="0" y="6463894"/>
                  </a:lnTo>
                  <a:lnTo>
                    <a:pt x="6869262" y="6463894"/>
                  </a:lnTo>
                  <a:lnTo>
                    <a:pt x="6869262" y="0"/>
                  </a:lnTo>
                  <a:close/>
                </a:path>
              </a:pathLst>
            </a:custGeom>
            <a:blipFill>
              <a:blip r:embed="rId3"/>
              <a:stretch>
                <a:fillRect/>
              </a:stretch>
            </a:blipFill>
          </p:spPr>
        </p:sp>
        <p:sp>
          <p:nvSpPr>
            <p:cNvPr id="7" name="Freeform 7"/>
            <p:cNvSpPr/>
            <p:nvPr/>
          </p:nvSpPr>
          <p:spPr>
            <a:xfrm rot="3427659" flipH="1">
              <a:off x="1144034" y="2780196"/>
              <a:ext cx="6869262" cy="6463894"/>
            </a:xfrm>
            <a:custGeom>
              <a:avLst/>
              <a:gdLst/>
              <a:ahLst/>
              <a:cxnLst/>
              <a:rect l="l" t="t" r="r" b="b"/>
              <a:pathLst>
                <a:path w="6869262" h="6463894">
                  <a:moveTo>
                    <a:pt x="6869263" y="0"/>
                  </a:moveTo>
                  <a:lnTo>
                    <a:pt x="0" y="0"/>
                  </a:lnTo>
                  <a:lnTo>
                    <a:pt x="0" y="6463894"/>
                  </a:lnTo>
                  <a:lnTo>
                    <a:pt x="6869263" y="6463894"/>
                  </a:lnTo>
                  <a:lnTo>
                    <a:pt x="6869263" y="0"/>
                  </a:lnTo>
                  <a:close/>
                </a:path>
              </a:pathLst>
            </a:custGeom>
            <a:blipFill>
              <a:blip r:embed="rId3"/>
              <a:stretch>
                <a:fillRect/>
              </a:stretch>
            </a:blipFill>
          </p:spPr>
        </p:sp>
        <p:sp>
          <p:nvSpPr>
            <p:cNvPr id="8" name="Freeform 8"/>
            <p:cNvSpPr/>
            <p:nvPr/>
          </p:nvSpPr>
          <p:spPr>
            <a:xfrm rot="1093626">
              <a:off x="6100788" y="10285933"/>
              <a:ext cx="2243743" cy="2361835"/>
            </a:xfrm>
            <a:custGeom>
              <a:avLst/>
              <a:gdLst/>
              <a:ahLst/>
              <a:cxnLst/>
              <a:rect l="l" t="t" r="r" b="b"/>
              <a:pathLst>
                <a:path w="2243743" h="2361835">
                  <a:moveTo>
                    <a:pt x="0" y="0"/>
                  </a:moveTo>
                  <a:lnTo>
                    <a:pt x="2243743" y="0"/>
                  </a:lnTo>
                  <a:lnTo>
                    <a:pt x="2243743" y="2361835"/>
                  </a:lnTo>
                  <a:lnTo>
                    <a:pt x="0" y="2361835"/>
                  </a:lnTo>
                  <a:lnTo>
                    <a:pt x="0" y="0"/>
                  </a:lnTo>
                  <a:close/>
                </a:path>
              </a:pathLst>
            </a:custGeom>
            <a:blipFill>
              <a:blip r:embed="rId4"/>
              <a:stretch>
                <a:fillRect/>
              </a:stretch>
            </a:blipFill>
          </p:spPr>
        </p:sp>
        <p:sp>
          <p:nvSpPr>
            <p:cNvPr id="9" name="Freeform 9"/>
            <p:cNvSpPr/>
            <p:nvPr/>
          </p:nvSpPr>
          <p:spPr>
            <a:xfrm rot="-5072115">
              <a:off x="2961119" y="2962428"/>
              <a:ext cx="4159648" cy="3119736"/>
            </a:xfrm>
            <a:custGeom>
              <a:avLst/>
              <a:gdLst/>
              <a:ahLst/>
              <a:cxnLst/>
              <a:rect l="l" t="t" r="r" b="b"/>
              <a:pathLst>
                <a:path w="4159648" h="3119736">
                  <a:moveTo>
                    <a:pt x="0" y="0"/>
                  </a:moveTo>
                  <a:lnTo>
                    <a:pt x="4159649" y="0"/>
                  </a:lnTo>
                  <a:lnTo>
                    <a:pt x="4159649" y="3119736"/>
                  </a:lnTo>
                  <a:lnTo>
                    <a:pt x="0" y="3119736"/>
                  </a:lnTo>
                  <a:lnTo>
                    <a:pt x="0" y="0"/>
                  </a:lnTo>
                  <a:close/>
                </a:path>
              </a:pathLst>
            </a:custGeom>
            <a:blipFill>
              <a:blip r:embed="rId5"/>
              <a:stretch>
                <a:fillRect/>
              </a:stretch>
            </a:blipFill>
          </p:spPr>
        </p:sp>
        <p:sp>
          <p:nvSpPr>
            <p:cNvPr id="10" name="Freeform 10"/>
            <p:cNvSpPr/>
            <p:nvPr/>
          </p:nvSpPr>
          <p:spPr>
            <a:xfrm>
              <a:off x="21621643" y="12519468"/>
              <a:ext cx="7081794" cy="3906437"/>
            </a:xfrm>
            <a:custGeom>
              <a:avLst/>
              <a:gdLst/>
              <a:ahLst/>
              <a:cxnLst/>
              <a:rect l="l" t="t" r="r" b="b"/>
              <a:pathLst>
                <a:path w="7081794" h="3906437">
                  <a:moveTo>
                    <a:pt x="0" y="0"/>
                  </a:moveTo>
                  <a:lnTo>
                    <a:pt x="7081794" y="0"/>
                  </a:lnTo>
                  <a:lnTo>
                    <a:pt x="7081794" y="3906437"/>
                  </a:lnTo>
                  <a:lnTo>
                    <a:pt x="0" y="3906437"/>
                  </a:lnTo>
                  <a:lnTo>
                    <a:pt x="0" y="0"/>
                  </a:lnTo>
                  <a:close/>
                </a:path>
              </a:pathLst>
            </a:custGeom>
            <a:blipFill>
              <a:blip r:embed="rId6"/>
              <a:stretch>
                <a:fillRect/>
              </a:stretch>
            </a:blipFill>
          </p:spPr>
        </p:sp>
        <p:sp>
          <p:nvSpPr>
            <p:cNvPr id="11" name="Freeform 11"/>
            <p:cNvSpPr/>
            <p:nvPr/>
          </p:nvSpPr>
          <p:spPr>
            <a:xfrm rot="1093626" flipH="1">
              <a:off x="25739615" y="5985849"/>
              <a:ext cx="1768998" cy="1862103"/>
            </a:xfrm>
            <a:custGeom>
              <a:avLst/>
              <a:gdLst/>
              <a:ahLst/>
              <a:cxnLst/>
              <a:rect l="l" t="t" r="r" b="b"/>
              <a:pathLst>
                <a:path w="1768998" h="1862103">
                  <a:moveTo>
                    <a:pt x="1768998" y="0"/>
                  </a:moveTo>
                  <a:lnTo>
                    <a:pt x="0" y="0"/>
                  </a:lnTo>
                  <a:lnTo>
                    <a:pt x="0" y="1862103"/>
                  </a:lnTo>
                  <a:lnTo>
                    <a:pt x="1768998" y="1862103"/>
                  </a:lnTo>
                  <a:lnTo>
                    <a:pt x="1768998" y="0"/>
                  </a:lnTo>
                  <a:close/>
                </a:path>
              </a:pathLst>
            </a:custGeom>
            <a:blipFill>
              <a:blip r:embed="rId4"/>
              <a:stretch>
                <a:fillRect/>
              </a:stretch>
            </a:blipFill>
          </p:spPr>
        </p:sp>
      </p:grpSp>
      <p:grpSp>
        <p:nvGrpSpPr>
          <p:cNvPr id="12" name="Group 12"/>
          <p:cNvGrpSpPr/>
          <p:nvPr/>
        </p:nvGrpSpPr>
        <p:grpSpPr>
          <a:xfrm>
            <a:off x="485775" y="1131277"/>
            <a:ext cx="5422414" cy="8886050"/>
            <a:chOff x="0" y="0"/>
            <a:chExt cx="7229886" cy="11848067"/>
          </a:xfrm>
        </p:grpSpPr>
        <p:grpSp>
          <p:nvGrpSpPr>
            <p:cNvPr id="13" name="Group 13"/>
            <p:cNvGrpSpPr/>
            <p:nvPr/>
          </p:nvGrpSpPr>
          <p:grpSpPr>
            <a:xfrm>
              <a:off x="0" y="1107423"/>
              <a:ext cx="7229886" cy="10740644"/>
              <a:chOff x="0" y="0"/>
              <a:chExt cx="1428126" cy="2121609"/>
            </a:xfrm>
          </p:grpSpPr>
          <p:sp>
            <p:nvSpPr>
              <p:cNvPr id="14" name="Freeform 14"/>
              <p:cNvSpPr/>
              <p:nvPr/>
            </p:nvSpPr>
            <p:spPr>
              <a:xfrm>
                <a:off x="0" y="0"/>
                <a:ext cx="1428126" cy="2121609"/>
              </a:xfrm>
              <a:custGeom>
                <a:avLst/>
                <a:gdLst/>
                <a:ahLst/>
                <a:cxnLst/>
                <a:rect l="l" t="t" r="r" b="b"/>
                <a:pathLst>
                  <a:path w="1428126" h="2121609">
                    <a:moveTo>
                      <a:pt x="72816" y="0"/>
                    </a:moveTo>
                    <a:lnTo>
                      <a:pt x="1355310" y="0"/>
                    </a:lnTo>
                    <a:cubicBezTo>
                      <a:pt x="1374622" y="0"/>
                      <a:pt x="1393143" y="7672"/>
                      <a:pt x="1406798" y="21327"/>
                    </a:cubicBezTo>
                    <a:cubicBezTo>
                      <a:pt x="1420454" y="34983"/>
                      <a:pt x="1428126" y="53504"/>
                      <a:pt x="1428126" y="72816"/>
                    </a:cubicBezTo>
                    <a:lnTo>
                      <a:pt x="1428126" y="2048793"/>
                    </a:lnTo>
                    <a:cubicBezTo>
                      <a:pt x="1428126" y="2068105"/>
                      <a:pt x="1420454" y="2086626"/>
                      <a:pt x="1406798" y="2100281"/>
                    </a:cubicBezTo>
                    <a:cubicBezTo>
                      <a:pt x="1393143" y="2113937"/>
                      <a:pt x="1374622" y="2121609"/>
                      <a:pt x="1355310" y="2121609"/>
                    </a:cubicBezTo>
                    <a:lnTo>
                      <a:pt x="72816" y="2121609"/>
                    </a:lnTo>
                    <a:cubicBezTo>
                      <a:pt x="53504" y="2121609"/>
                      <a:pt x="34983" y="2113937"/>
                      <a:pt x="21327" y="2100281"/>
                    </a:cubicBezTo>
                    <a:cubicBezTo>
                      <a:pt x="7672" y="2086626"/>
                      <a:pt x="0" y="2068105"/>
                      <a:pt x="0" y="2048793"/>
                    </a:cubicBezTo>
                    <a:lnTo>
                      <a:pt x="0" y="72816"/>
                    </a:lnTo>
                    <a:cubicBezTo>
                      <a:pt x="0" y="53504"/>
                      <a:pt x="7672" y="34983"/>
                      <a:pt x="21327" y="21327"/>
                    </a:cubicBezTo>
                    <a:cubicBezTo>
                      <a:pt x="34983" y="7672"/>
                      <a:pt x="53504" y="0"/>
                      <a:pt x="72816" y="0"/>
                    </a:cubicBezTo>
                    <a:close/>
                  </a:path>
                </a:pathLst>
              </a:custGeom>
              <a:solidFill>
                <a:srgbClr val="FFFFFF"/>
              </a:solidFill>
            </p:spPr>
          </p:sp>
          <p:sp>
            <p:nvSpPr>
              <p:cNvPr id="15" name="TextBox 15"/>
              <p:cNvSpPr txBox="1"/>
              <p:nvPr/>
            </p:nvSpPr>
            <p:spPr>
              <a:xfrm>
                <a:off x="0" y="-28575"/>
                <a:ext cx="1428126" cy="2150184"/>
              </a:xfrm>
              <a:prstGeom prst="rect">
                <a:avLst/>
              </a:prstGeom>
            </p:spPr>
            <p:txBody>
              <a:bodyPr lIns="50800" tIns="50800" rIns="50800" bIns="50800" rtlCol="0" anchor="ctr"/>
              <a:lstStyle/>
              <a:p>
                <a:pPr algn="ctr">
                  <a:lnSpc>
                    <a:spcPts val="2101"/>
                  </a:lnSpc>
                </a:pPr>
                <a:endParaRPr/>
              </a:p>
            </p:txBody>
          </p:sp>
        </p:grpSp>
        <p:grpSp>
          <p:nvGrpSpPr>
            <p:cNvPr id="16" name="Group 16"/>
            <p:cNvGrpSpPr/>
            <p:nvPr/>
          </p:nvGrpSpPr>
          <p:grpSpPr>
            <a:xfrm>
              <a:off x="254309" y="0"/>
              <a:ext cx="6721267" cy="1476564"/>
              <a:chOff x="0" y="0"/>
              <a:chExt cx="1327658" cy="291667"/>
            </a:xfrm>
          </p:grpSpPr>
          <p:sp>
            <p:nvSpPr>
              <p:cNvPr id="17" name="Freeform 17"/>
              <p:cNvSpPr/>
              <p:nvPr/>
            </p:nvSpPr>
            <p:spPr>
              <a:xfrm>
                <a:off x="0" y="0"/>
                <a:ext cx="1327658" cy="291667"/>
              </a:xfrm>
              <a:custGeom>
                <a:avLst/>
                <a:gdLst/>
                <a:ahLst/>
                <a:cxnLst/>
                <a:rect l="l" t="t" r="r" b="b"/>
                <a:pathLst>
                  <a:path w="1327658" h="291667">
                    <a:moveTo>
                      <a:pt x="78326" y="0"/>
                    </a:moveTo>
                    <a:lnTo>
                      <a:pt x="1249332" y="0"/>
                    </a:lnTo>
                    <a:cubicBezTo>
                      <a:pt x="1270105" y="0"/>
                      <a:pt x="1290028" y="8252"/>
                      <a:pt x="1304717" y="22941"/>
                    </a:cubicBezTo>
                    <a:cubicBezTo>
                      <a:pt x="1319406" y="37630"/>
                      <a:pt x="1327658" y="57553"/>
                      <a:pt x="1327658" y="78326"/>
                    </a:cubicBezTo>
                    <a:lnTo>
                      <a:pt x="1327658" y="213341"/>
                    </a:lnTo>
                    <a:cubicBezTo>
                      <a:pt x="1327658" y="234114"/>
                      <a:pt x="1319406" y="254037"/>
                      <a:pt x="1304717" y="268726"/>
                    </a:cubicBezTo>
                    <a:cubicBezTo>
                      <a:pt x="1290028" y="283415"/>
                      <a:pt x="1270105" y="291667"/>
                      <a:pt x="1249332" y="291667"/>
                    </a:cubicBezTo>
                    <a:lnTo>
                      <a:pt x="78326" y="291667"/>
                    </a:lnTo>
                    <a:cubicBezTo>
                      <a:pt x="57553" y="291667"/>
                      <a:pt x="37630" y="283415"/>
                      <a:pt x="22941" y="268726"/>
                    </a:cubicBezTo>
                    <a:cubicBezTo>
                      <a:pt x="8252" y="254037"/>
                      <a:pt x="0" y="234114"/>
                      <a:pt x="0" y="213341"/>
                    </a:cubicBezTo>
                    <a:lnTo>
                      <a:pt x="0" y="78326"/>
                    </a:lnTo>
                    <a:cubicBezTo>
                      <a:pt x="0" y="57553"/>
                      <a:pt x="8252" y="37630"/>
                      <a:pt x="22941" y="22941"/>
                    </a:cubicBezTo>
                    <a:cubicBezTo>
                      <a:pt x="37630" y="8252"/>
                      <a:pt x="57553" y="0"/>
                      <a:pt x="78326"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18" name="TextBox 18"/>
              <p:cNvSpPr txBox="1"/>
              <p:nvPr/>
            </p:nvSpPr>
            <p:spPr>
              <a:xfrm>
                <a:off x="0" y="-142875"/>
                <a:ext cx="1327658" cy="434542"/>
              </a:xfrm>
              <a:prstGeom prst="rect">
                <a:avLst/>
              </a:prstGeom>
            </p:spPr>
            <p:txBody>
              <a:bodyPr lIns="50800" tIns="50800" rIns="50800" bIns="50800" rtlCol="0" anchor="ctr"/>
              <a:lstStyle/>
              <a:p>
                <a:pPr algn="ctr">
                  <a:lnSpc>
                    <a:spcPts val="5039"/>
                  </a:lnSpc>
                </a:pPr>
                <a:r>
                  <a:rPr lang="en-US" sz="3599">
                    <a:solidFill>
                      <a:srgbClr val="372A28"/>
                    </a:solidFill>
                    <a:latin typeface="Funtastic"/>
                    <a:ea typeface="Funtastic"/>
                    <a:cs typeface="Funtastic"/>
                    <a:sym typeface="Funtastic"/>
                  </a:rPr>
                  <a:t>Alur Penelitian</a:t>
                </a:r>
              </a:p>
            </p:txBody>
          </p:sp>
        </p:grpSp>
        <p:sp>
          <p:nvSpPr>
            <p:cNvPr id="19" name="Freeform 19"/>
            <p:cNvSpPr/>
            <p:nvPr/>
          </p:nvSpPr>
          <p:spPr>
            <a:xfrm>
              <a:off x="1672150" y="1527364"/>
              <a:ext cx="3350791" cy="10002362"/>
            </a:xfrm>
            <a:custGeom>
              <a:avLst/>
              <a:gdLst/>
              <a:ahLst/>
              <a:cxnLst/>
              <a:rect l="l" t="t" r="r" b="b"/>
              <a:pathLst>
                <a:path w="3350791" h="10002362">
                  <a:moveTo>
                    <a:pt x="0" y="0"/>
                  </a:moveTo>
                  <a:lnTo>
                    <a:pt x="3350791" y="0"/>
                  </a:lnTo>
                  <a:lnTo>
                    <a:pt x="3350791" y="10002362"/>
                  </a:lnTo>
                  <a:lnTo>
                    <a:pt x="0" y="10002362"/>
                  </a:lnTo>
                  <a:lnTo>
                    <a:pt x="0" y="0"/>
                  </a:lnTo>
                  <a:close/>
                </a:path>
              </a:pathLst>
            </a:custGeom>
            <a:blipFill>
              <a:blip r:embed="rId7"/>
              <a:stretch>
                <a:fillRect/>
              </a:stretch>
            </a:blipFill>
          </p:spPr>
        </p:sp>
      </p:grpSp>
      <p:grpSp>
        <p:nvGrpSpPr>
          <p:cNvPr id="20" name="Group 20"/>
          <p:cNvGrpSpPr/>
          <p:nvPr/>
        </p:nvGrpSpPr>
        <p:grpSpPr>
          <a:xfrm>
            <a:off x="6317764" y="1656413"/>
            <a:ext cx="11576404" cy="8370438"/>
            <a:chOff x="0" y="0"/>
            <a:chExt cx="3048929" cy="2204560"/>
          </a:xfrm>
        </p:grpSpPr>
        <p:sp>
          <p:nvSpPr>
            <p:cNvPr id="21" name="Freeform 21"/>
            <p:cNvSpPr/>
            <p:nvPr/>
          </p:nvSpPr>
          <p:spPr>
            <a:xfrm>
              <a:off x="0" y="0"/>
              <a:ext cx="3048929" cy="2204560"/>
            </a:xfrm>
            <a:custGeom>
              <a:avLst/>
              <a:gdLst/>
              <a:ahLst/>
              <a:cxnLst/>
              <a:rect l="l" t="t" r="r" b="b"/>
              <a:pathLst>
                <a:path w="3048929" h="2204560">
                  <a:moveTo>
                    <a:pt x="34107" y="0"/>
                  </a:moveTo>
                  <a:lnTo>
                    <a:pt x="3014822" y="0"/>
                  </a:lnTo>
                  <a:cubicBezTo>
                    <a:pt x="3033659" y="0"/>
                    <a:pt x="3048929" y="15270"/>
                    <a:pt x="3048929" y="34107"/>
                  </a:cubicBezTo>
                  <a:lnTo>
                    <a:pt x="3048929" y="2170453"/>
                  </a:lnTo>
                  <a:cubicBezTo>
                    <a:pt x="3048929" y="2189290"/>
                    <a:pt x="3033659" y="2204560"/>
                    <a:pt x="3014822" y="2204560"/>
                  </a:cubicBezTo>
                  <a:lnTo>
                    <a:pt x="34107" y="2204560"/>
                  </a:lnTo>
                  <a:cubicBezTo>
                    <a:pt x="15270" y="2204560"/>
                    <a:pt x="0" y="2189290"/>
                    <a:pt x="0" y="2170453"/>
                  </a:cubicBezTo>
                  <a:lnTo>
                    <a:pt x="0" y="34107"/>
                  </a:lnTo>
                  <a:cubicBezTo>
                    <a:pt x="0" y="15270"/>
                    <a:pt x="15270" y="0"/>
                    <a:pt x="34107" y="0"/>
                  </a:cubicBezTo>
                  <a:close/>
                </a:path>
              </a:pathLst>
            </a:custGeom>
            <a:solidFill>
              <a:srgbClr val="000000">
                <a:alpha val="0"/>
              </a:srgbClr>
            </a:solidFill>
            <a:ln w="38100" cap="rnd">
              <a:solidFill>
                <a:srgbClr val="1C32C7"/>
              </a:solidFill>
              <a:prstDash val="solid"/>
              <a:round/>
            </a:ln>
          </p:spPr>
        </p:sp>
        <p:sp>
          <p:nvSpPr>
            <p:cNvPr id="22" name="TextBox 22"/>
            <p:cNvSpPr txBox="1"/>
            <p:nvPr/>
          </p:nvSpPr>
          <p:spPr>
            <a:xfrm>
              <a:off x="0" y="-28575"/>
              <a:ext cx="3048929" cy="2233135"/>
            </a:xfrm>
            <a:prstGeom prst="rect">
              <a:avLst/>
            </a:prstGeom>
          </p:spPr>
          <p:txBody>
            <a:bodyPr lIns="50800" tIns="50800" rIns="50800" bIns="50800" rtlCol="0" anchor="ctr"/>
            <a:lstStyle/>
            <a:p>
              <a:pPr algn="ctr">
                <a:lnSpc>
                  <a:spcPts val="2101"/>
                </a:lnSpc>
              </a:pPr>
              <a:endParaRPr/>
            </a:p>
          </p:txBody>
        </p:sp>
      </p:grpSp>
      <p:sp>
        <p:nvSpPr>
          <p:cNvPr id="23" name="Freeform 23"/>
          <p:cNvSpPr/>
          <p:nvPr/>
        </p:nvSpPr>
        <p:spPr>
          <a:xfrm>
            <a:off x="8212969" y="5936665"/>
            <a:ext cx="7874563" cy="3750260"/>
          </a:xfrm>
          <a:custGeom>
            <a:avLst/>
            <a:gdLst/>
            <a:ahLst/>
            <a:cxnLst/>
            <a:rect l="l" t="t" r="r" b="b"/>
            <a:pathLst>
              <a:path w="7874563" h="3750260">
                <a:moveTo>
                  <a:pt x="0" y="0"/>
                </a:moveTo>
                <a:lnTo>
                  <a:pt x="7874563" y="0"/>
                </a:lnTo>
                <a:lnTo>
                  <a:pt x="7874563" y="3750260"/>
                </a:lnTo>
                <a:lnTo>
                  <a:pt x="0" y="3750260"/>
                </a:lnTo>
                <a:lnTo>
                  <a:pt x="0" y="0"/>
                </a:lnTo>
                <a:close/>
              </a:path>
            </a:pathLst>
          </a:custGeom>
          <a:blipFill>
            <a:blip r:embed="rId8"/>
            <a:stretch>
              <a:fillRect/>
            </a:stretch>
          </a:blipFill>
        </p:spPr>
      </p:sp>
      <p:sp>
        <p:nvSpPr>
          <p:cNvPr id="24" name="TextBox 24"/>
          <p:cNvSpPr txBox="1"/>
          <p:nvPr/>
        </p:nvSpPr>
        <p:spPr>
          <a:xfrm>
            <a:off x="6451114" y="141054"/>
            <a:ext cx="5910519" cy="1267078"/>
          </a:xfrm>
          <a:prstGeom prst="rect">
            <a:avLst/>
          </a:prstGeom>
        </p:spPr>
        <p:txBody>
          <a:bodyPr lIns="0" tIns="0" rIns="0" bIns="0" rtlCol="0" anchor="t">
            <a:spAutoFit/>
          </a:bodyPr>
          <a:lstStyle/>
          <a:p>
            <a:pPr algn="ctr">
              <a:lnSpc>
                <a:spcPts val="8007"/>
              </a:lnSpc>
            </a:pPr>
            <a:r>
              <a:rPr lang="en-US" sz="8799">
                <a:solidFill>
                  <a:srgbClr val="FFFFFF"/>
                </a:solidFill>
                <a:latin typeface="Funtastic"/>
                <a:ea typeface="Funtastic"/>
                <a:cs typeface="Funtastic"/>
                <a:sym typeface="Funtastic"/>
              </a:rPr>
              <a:t>Analisis</a:t>
            </a:r>
          </a:p>
        </p:txBody>
      </p:sp>
      <p:sp>
        <p:nvSpPr>
          <p:cNvPr id="25" name="TextBox 25"/>
          <p:cNvSpPr txBox="1"/>
          <p:nvPr/>
        </p:nvSpPr>
        <p:spPr>
          <a:xfrm>
            <a:off x="6691374" y="1891291"/>
            <a:ext cx="10917753" cy="3946525"/>
          </a:xfrm>
          <a:prstGeom prst="rect">
            <a:avLst/>
          </a:prstGeom>
        </p:spPr>
        <p:txBody>
          <a:bodyPr lIns="0" tIns="0" rIns="0" bIns="0" rtlCol="0" anchor="t">
            <a:spAutoFit/>
          </a:bodyPr>
          <a:lstStyle/>
          <a:p>
            <a:pPr algn="just">
              <a:lnSpc>
                <a:spcPts val="3499"/>
              </a:lnSpc>
            </a:pPr>
            <a:r>
              <a:rPr lang="en-US" sz="2499">
                <a:solidFill>
                  <a:srgbClr val="1C32C7"/>
                </a:solidFill>
                <a:latin typeface="Poppins"/>
                <a:ea typeface="Poppins"/>
                <a:cs typeface="Poppins"/>
                <a:sym typeface="Poppins"/>
              </a:rPr>
              <a:t>Pembuatan Lembar Pertanggungjawaban Transaksi (LPT) di PT Taspen Cabang Bogor masih manual dan belum terintegrasi dalam sistem , sehingga kurang efisien dan rentan kesalahan pencatatan. Untuk mengatasi hal ini, dikembangkan sistem berbasis web bernama Laporanku yang mengotomatisasi pembuatan LPT serta menggunakan algoritma K-Means untuk klasterisasi data pengeluaran, sehingga dapat membantu pengambilan keputusan anggaran lebih tepat. Data yang digunakan berasal dari laporan pengeluaran LPT periode Mei 2020 hingga Oktober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2793" b="-86469"/>
            </a:stretch>
          </a:blipFill>
        </p:spPr>
      </p:sp>
      <p:sp>
        <p:nvSpPr>
          <p:cNvPr id="3" name="Freeform 3"/>
          <p:cNvSpPr/>
          <p:nvPr/>
        </p:nvSpPr>
        <p:spPr>
          <a:xfrm rot="-1048010">
            <a:off x="845393" y="6613760"/>
            <a:ext cx="4643713" cy="4369679"/>
          </a:xfrm>
          <a:custGeom>
            <a:avLst/>
            <a:gdLst/>
            <a:ahLst/>
            <a:cxnLst/>
            <a:rect l="l" t="t" r="r" b="b"/>
            <a:pathLst>
              <a:path w="4643713" h="4369679">
                <a:moveTo>
                  <a:pt x="0" y="0"/>
                </a:moveTo>
                <a:lnTo>
                  <a:pt x="4643713" y="0"/>
                </a:lnTo>
                <a:lnTo>
                  <a:pt x="4643713" y="4369678"/>
                </a:lnTo>
                <a:lnTo>
                  <a:pt x="0" y="4369678"/>
                </a:lnTo>
                <a:lnTo>
                  <a:pt x="0" y="0"/>
                </a:lnTo>
                <a:close/>
              </a:path>
            </a:pathLst>
          </a:custGeom>
          <a:blipFill>
            <a:blip r:embed="rId3"/>
            <a:stretch>
              <a:fillRect/>
            </a:stretch>
          </a:blipFill>
        </p:spPr>
      </p:sp>
      <p:sp>
        <p:nvSpPr>
          <p:cNvPr id="4" name="Freeform 4"/>
          <p:cNvSpPr/>
          <p:nvPr/>
        </p:nvSpPr>
        <p:spPr>
          <a:xfrm rot="-4323108">
            <a:off x="11878428" y="3132377"/>
            <a:ext cx="10761745" cy="14309245"/>
          </a:xfrm>
          <a:custGeom>
            <a:avLst/>
            <a:gdLst/>
            <a:ahLst/>
            <a:cxnLst/>
            <a:rect l="l" t="t" r="r" b="b"/>
            <a:pathLst>
              <a:path w="10761745" h="14309245">
                <a:moveTo>
                  <a:pt x="0" y="0"/>
                </a:moveTo>
                <a:lnTo>
                  <a:pt x="10761744" y="0"/>
                </a:lnTo>
                <a:lnTo>
                  <a:pt x="10761744" y="14309246"/>
                </a:lnTo>
                <a:lnTo>
                  <a:pt x="0" y="14309246"/>
                </a:lnTo>
                <a:lnTo>
                  <a:pt x="0" y="0"/>
                </a:lnTo>
                <a:close/>
              </a:path>
            </a:pathLst>
          </a:custGeom>
          <a:blipFill>
            <a:blip r:embed="rId4"/>
            <a:stretch>
              <a:fillRect/>
            </a:stretch>
          </a:blipFill>
        </p:spPr>
      </p:sp>
      <p:sp>
        <p:nvSpPr>
          <p:cNvPr id="5" name="Freeform 5"/>
          <p:cNvSpPr/>
          <p:nvPr/>
        </p:nvSpPr>
        <p:spPr>
          <a:xfrm rot="1111405" flipH="1">
            <a:off x="16363059" y="1494339"/>
            <a:ext cx="4124903" cy="3881485"/>
          </a:xfrm>
          <a:custGeom>
            <a:avLst/>
            <a:gdLst/>
            <a:ahLst/>
            <a:cxnLst/>
            <a:rect l="l" t="t" r="r" b="b"/>
            <a:pathLst>
              <a:path w="4124903" h="3881485">
                <a:moveTo>
                  <a:pt x="4124903" y="0"/>
                </a:moveTo>
                <a:lnTo>
                  <a:pt x="0" y="0"/>
                </a:lnTo>
                <a:lnTo>
                  <a:pt x="0" y="3881485"/>
                </a:lnTo>
                <a:lnTo>
                  <a:pt x="4124903" y="3881485"/>
                </a:lnTo>
                <a:lnTo>
                  <a:pt x="4124903" y="0"/>
                </a:lnTo>
                <a:close/>
              </a:path>
            </a:pathLst>
          </a:custGeom>
          <a:blipFill>
            <a:blip r:embed="rId3"/>
            <a:stretch>
              <a:fillRect/>
            </a:stretch>
          </a:blipFill>
        </p:spPr>
      </p:sp>
      <p:sp>
        <p:nvSpPr>
          <p:cNvPr id="6" name="Freeform 6"/>
          <p:cNvSpPr/>
          <p:nvPr/>
        </p:nvSpPr>
        <p:spPr>
          <a:xfrm flipH="1">
            <a:off x="7254263" y="7884270"/>
            <a:ext cx="1813381" cy="1828657"/>
          </a:xfrm>
          <a:custGeom>
            <a:avLst/>
            <a:gdLst/>
            <a:ahLst/>
            <a:cxnLst/>
            <a:rect l="l" t="t" r="r" b="b"/>
            <a:pathLst>
              <a:path w="1813381" h="1828657">
                <a:moveTo>
                  <a:pt x="1813381" y="0"/>
                </a:moveTo>
                <a:lnTo>
                  <a:pt x="0" y="0"/>
                </a:lnTo>
                <a:lnTo>
                  <a:pt x="0" y="1828657"/>
                </a:lnTo>
                <a:lnTo>
                  <a:pt x="1813381" y="1828657"/>
                </a:lnTo>
                <a:lnTo>
                  <a:pt x="1813381" y="0"/>
                </a:lnTo>
                <a:close/>
              </a:path>
            </a:pathLst>
          </a:custGeom>
          <a:blipFill>
            <a:blip r:embed="rId5"/>
            <a:stretch>
              <a:fillRect r="-135975" b="-100000"/>
            </a:stretch>
          </a:blipFill>
        </p:spPr>
      </p:sp>
      <p:sp>
        <p:nvSpPr>
          <p:cNvPr id="7" name="Freeform 7"/>
          <p:cNvSpPr/>
          <p:nvPr/>
        </p:nvSpPr>
        <p:spPr>
          <a:xfrm>
            <a:off x="6265098" y="1657819"/>
            <a:ext cx="2672756" cy="2004567"/>
          </a:xfrm>
          <a:custGeom>
            <a:avLst/>
            <a:gdLst/>
            <a:ahLst/>
            <a:cxnLst/>
            <a:rect l="l" t="t" r="r" b="b"/>
            <a:pathLst>
              <a:path w="2672756" h="2004567">
                <a:moveTo>
                  <a:pt x="0" y="0"/>
                </a:moveTo>
                <a:lnTo>
                  <a:pt x="2672756" y="0"/>
                </a:lnTo>
                <a:lnTo>
                  <a:pt x="2672756" y="2004567"/>
                </a:lnTo>
                <a:lnTo>
                  <a:pt x="0" y="2004567"/>
                </a:lnTo>
                <a:lnTo>
                  <a:pt x="0" y="0"/>
                </a:lnTo>
                <a:close/>
              </a:path>
            </a:pathLst>
          </a:custGeom>
          <a:blipFill>
            <a:blip r:embed="rId6"/>
            <a:stretch>
              <a:fillRect/>
            </a:stretch>
          </a:blipFill>
        </p:spPr>
      </p:sp>
      <p:sp>
        <p:nvSpPr>
          <p:cNvPr id="8" name="Freeform 8"/>
          <p:cNvSpPr/>
          <p:nvPr/>
        </p:nvSpPr>
        <p:spPr>
          <a:xfrm>
            <a:off x="-2144096" y="4175258"/>
            <a:ext cx="5311345" cy="2929828"/>
          </a:xfrm>
          <a:custGeom>
            <a:avLst/>
            <a:gdLst/>
            <a:ahLst/>
            <a:cxnLst/>
            <a:rect l="l" t="t" r="r" b="b"/>
            <a:pathLst>
              <a:path w="5311345" h="2929828">
                <a:moveTo>
                  <a:pt x="0" y="0"/>
                </a:moveTo>
                <a:lnTo>
                  <a:pt x="5311345" y="0"/>
                </a:lnTo>
                <a:lnTo>
                  <a:pt x="5311345" y="2929828"/>
                </a:lnTo>
                <a:lnTo>
                  <a:pt x="0" y="2929828"/>
                </a:lnTo>
                <a:lnTo>
                  <a:pt x="0" y="0"/>
                </a:lnTo>
                <a:close/>
              </a:path>
            </a:pathLst>
          </a:custGeom>
          <a:blipFill>
            <a:blip r:embed="rId7"/>
            <a:stretch>
              <a:fillRect/>
            </a:stretch>
          </a:blipFill>
        </p:spPr>
      </p:sp>
      <p:sp>
        <p:nvSpPr>
          <p:cNvPr id="9" name="Freeform 9"/>
          <p:cNvSpPr/>
          <p:nvPr/>
        </p:nvSpPr>
        <p:spPr>
          <a:xfrm rot="-1048010">
            <a:off x="-2321856" y="964655"/>
            <a:ext cx="4643713" cy="4369679"/>
          </a:xfrm>
          <a:custGeom>
            <a:avLst/>
            <a:gdLst/>
            <a:ahLst/>
            <a:cxnLst/>
            <a:rect l="l" t="t" r="r" b="b"/>
            <a:pathLst>
              <a:path w="4643713" h="4369679">
                <a:moveTo>
                  <a:pt x="0" y="0"/>
                </a:moveTo>
                <a:lnTo>
                  <a:pt x="4643712" y="0"/>
                </a:lnTo>
                <a:lnTo>
                  <a:pt x="4643712" y="4369679"/>
                </a:lnTo>
                <a:lnTo>
                  <a:pt x="0" y="4369679"/>
                </a:lnTo>
                <a:lnTo>
                  <a:pt x="0" y="0"/>
                </a:lnTo>
                <a:close/>
              </a:path>
            </a:pathLst>
          </a:custGeom>
          <a:blipFill>
            <a:blip r:embed="rId3"/>
            <a:stretch>
              <a:fillRect/>
            </a:stretch>
          </a:blipFill>
        </p:spPr>
      </p:sp>
      <p:grpSp>
        <p:nvGrpSpPr>
          <p:cNvPr id="10" name="Group 10"/>
          <p:cNvGrpSpPr/>
          <p:nvPr/>
        </p:nvGrpSpPr>
        <p:grpSpPr>
          <a:xfrm>
            <a:off x="1028700" y="5981342"/>
            <a:ext cx="16638813" cy="3924355"/>
            <a:chOff x="0" y="0"/>
            <a:chExt cx="4647170" cy="1096060"/>
          </a:xfrm>
        </p:grpSpPr>
        <p:sp>
          <p:nvSpPr>
            <p:cNvPr id="11" name="Freeform 11"/>
            <p:cNvSpPr/>
            <p:nvPr/>
          </p:nvSpPr>
          <p:spPr>
            <a:xfrm>
              <a:off x="0" y="0"/>
              <a:ext cx="4647171" cy="1096060"/>
            </a:xfrm>
            <a:custGeom>
              <a:avLst/>
              <a:gdLst/>
              <a:ahLst/>
              <a:cxnLst/>
              <a:rect l="l" t="t" r="r" b="b"/>
              <a:pathLst>
                <a:path w="4647171" h="1096060">
                  <a:moveTo>
                    <a:pt x="23730" y="0"/>
                  </a:moveTo>
                  <a:lnTo>
                    <a:pt x="4623441" y="0"/>
                  </a:lnTo>
                  <a:cubicBezTo>
                    <a:pt x="4636546" y="0"/>
                    <a:pt x="4647171" y="10624"/>
                    <a:pt x="4647171" y="23730"/>
                  </a:cubicBezTo>
                  <a:lnTo>
                    <a:pt x="4647171" y="1072330"/>
                  </a:lnTo>
                  <a:cubicBezTo>
                    <a:pt x="4647171" y="1078624"/>
                    <a:pt x="4644670" y="1084660"/>
                    <a:pt x="4640220" y="1089110"/>
                  </a:cubicBezTo>
                  <a:cubicBezTo>
                    <a:pt x="4635770" y="1093560"/>
                    <a:pt x="4629734" y="1096060"/>
                    <a:pt x="4623441" y="1096060"/>
                  </a:cubicBezTo>
                  <a:lnTo>
                    <a:pt x="23730" y="1096060"/>
                  </a:lnTo>
                  <a:cubicBezTo>
                    <a:pt x="10624" y="1096060"/>
                    <a:pt x="0" y="1085436"/>
                    <a:pt x="0" y="1072330"/>
                  </a:cubicBezTo>
                  <a:lnTo>
                    <a:pt x="0" y="23730"/>
                  </a:lnTo>
                  <a:cubicBezTo>
                    <a:pt x="0" y="10624"/>
                    <a:pt x="10624" y="0"/>
                    <a:pt x="23730" y="0"/>
                  </a:cubicBezTo>
                  <a:close/>
                </a:path>
              </a:pathLst>
            </a:custGeom>
            <a:solidFill>
              <a:srgbClr val="FFFFFF"/>
            </a:solidFill>
          </p:spPr>
        </p:sp>
        <p:sp>
          <p:nvSpPr>
            <p:cNvPr id="12" name="TextBox 12"/>
            <p:cNvSpPr txBox="1"/>
            <p:nvPr/>
          </p:nvSpPr>
          <p:spPr>
            <a:xfrm>
              <a:off x="0" y="-28575"/>
              <a:ext cx="4647170" cy="1124635"/>
            </a:xfrm>
            <a:prstGeom prst="rect">
              <a:avLst/>
            </a:prstGeom>
          </p:spPr>
          <p:txBody>
            <a:bodyPr lIns="50800" tIns="50800" rIns="50800" bIns="50800" rtlCol="0" anchor="ctr"/>
            <a:lstStyle/>
            <a:p>
              <a:pPr algn="ctr">
                <a:lnSpc>
                  <a:spcPts val="2101"/>
                </a:lnSpc>
              </a:pPr>
              <a:endParaRPr/>
            </a:p>
          </p:txBody>
        </p:sp>
      </p:grpSp>
      <p:grpSp>
        <p:nvGrpSpPr>
          <p:cNvPr id="13" name="Group 13"/>
          <p:cNvGrpSpPr/>
          <p:nvPr/>
        </p:nvGrpSpPr>
        <p:grpSpPr>
          <a:xfrm>
            <a:off x="7133514" y="5495442"/>
            <a:ext cx="4753570" cy="1044290"/>
            <a:chOff x="0" y="0"/>
            <a:chExt cx="1327658" cy="291667"/>
          </a:xfrm>
        </p:grpSpPr>
        <p:sp>
          <p:nvSpPr>
            <p:cNvPr id="14" name="Freeform 14"/>
            <p:cNvSpPr/>
            <p:nvPr/>
          </p:nvSpPr>
          <p:spPr>
            <a:xfrm>
              <a:off x="0" y="0"/>
              <a:ext cx="1327658" cy="291667"/>
            </a:xfrm>
            <a:custGeom>
              <a:avLst/>
              <a:gdLst/>
              <a:ahLst/>
              <a:cxnLst/>
              <a:rect l="l" t="t" r="r" b="b"/>
              <a:pathLst>
                <a:path w="1327658" h="291667">
                  <a:moveTo>
                    <a:pt x="83061" y="0"/>
                  </a:moveTo>
                  <a:lnTo>
                    <a:pt x="1244596" y="0"/>
                  </a:lnTo>
                  <a:cubicBezTo>
                    <a:pt x="1266626" y="0"/>
                    <a:pt x="1287753" y="8751"/>
                    <a:pt x="1303330" y="24328"/>
                  </a:cubicBezTo>
                  <a:cubicBezTo>
                    <a:pt x="1318907" y="39905"/>
                    <a:pt x="1327658" y="61032"/>
                    <a:pt x="1327658" y="83061"/>
                  </a:cubicBezTo>
                  <a:lnTo>
                    <a:pt x="1327658" y="208606"/>
                  </a:lnTo>
                  <a:cubicBezTo>
                    <a:pt x="1327658" y="230635"/>
                    <a:pt x="1318907" y="251762"/>
                    <a:pt x="1303330" y="267339"/>
                  </a:cubicBezTo>
                  <a:cubicBezTo>
                    <a:pt x="1287753" y="282916"/>
                    <a:pt x="1266626" y="291667"/>
                    <a:pt x="1244596" y="291667"/>
                  </a:cubicBezTo>
                  <a:lnTo>
                    <a:pt x="83061" y="291667"/>
                  </a:lnTo>
                  <a:cubicBezTo>
                    <a:pt x="61032" y="291667"/>
                    <a:pt x="39905" y="282916"/>
                    <a:pt x="24328" y="267339"/>
                  </a:cubicBezTo>
                  <a:cubicBezTo>
                    <a:pt x="8751" y="251762"/>
                    <a:pt x="0" y="230635"/>
                    <a:pt x="0" y="208606"/>
                  </a:cubicBezTo>
                  <a:lnTo>
                    <a:pt x="0" y="83061"/>
                  </a:lnTo>
                  <a:cubicBezTo>
                    <a:pt x="0" y="61032"/>
                    <a:pt x="8751" y="39905"/>
                    <a:pt x="24328" y="24328"/>
                  </a:cubicBezTo>
                  <a:cubicBezTo>
                    <a:pt x="39905" y="8751"/>
                    <a:pt x="61032" y="0"/>
                    <a:pt x="83061"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15" name="TextBox 15"/>
            <p:cNvSpPr txBox="1"/>
            <p:nvPr/>
          </p:nvSpPr>
          <p:spPr>
            <a:xfrm>
              <a:off x="0" y="-142875"/>
              <a:ext cx="1327658" cy="434542"/>
            </a:xfrm>
            <a:prstGeom prst="rect">
              <a:avLst/>
            </a:prstGeom>
          </p:spPr>
          <p:txBody>
            <a:bodyPr lIns="50800" tIns="50800" rIns="50800" bIns="50800" rtlCol="0" anchor="ctr"/>
            <a:lstStyle/>
            <a:p>
              <a:pPr algn="ctr">
                <a:lnSpc>
                  <a:spcPts val="5039"/>
                </a:lnSpc>
              </a:pPr>
              <a:r>
                <a:rPr lang="en-US" sz="3599">
                  <a:solidFill>
                    <a:srgbClr val="372A28"/>
                  </a:solidFill>
                  <a:latin typeface="Funtastic"/>
                  <a:ea typeface="Funtastic"/>
                  <a:cs typeface="Funtastic"/>
                  <a:sym typeface="Funtastic"/>
                </a:rPr>
                <a:t>Transformasi</a:t>
              </a:r>
            </a:p>
          </p:txBody>
        </p:sp>
      </p:grpSp>
      <p:sp>
        <p:nvSpPr>
          <p:cNvPr id="16" name="Freeform 16"/>
          <p:cNvSpPr/>
          <p:nvPr/>
        </p:nvSpPr>
        <p:spPr>
          <a:xfrm>
            <a:off x="7601476" y="6819809"/>
            <a:ext cx="9657824" cy="2257516"/>
          </a:xfrm>
          <a:custGeom>
            <a:avLst/>
            <a:gdLst/>
            <a:ahLst/>
            <a:cxnLst/>
            <a:rect l="l" t="t" r="r" b="b"/>
            <a:pathLst>
              <a:path w="9657824" h="2257516">
                <a:moveTo>
                  <a:pt x="0" y="0"/>
                </a:moveTo>
                <a:lnTo>
                  <a:pt x="9657824" y="0"/>
                </a:lnTo>
                <a:lnTo>
                  <a:pt x="9657824" y="2257516"/>
                </a:lnTo>
                <a:lnTo>
                  <a:pt x="0" y="2257516"/>
                </a:lnTo>
                <a:lnTo>
                  <a:pt x="0" y="0"/>
                </a:lnTo>
                <a:close/>
              </a:path>
            </a:pathLst>
          </a:custGeom>
          <a:blipFill>
            <a:blip r:embed="rId8"/>
            <a:stretch>
              <a:fillRect/>
            </a:stretch>
          </a:blipFill>
        </p:spPr>
      </p:sp>
      <p:grpSp>
        <p:nvGrpSpPr>
          <p:cNvPr id="17" name="Group 17"/>
          <p:cNvGrpSpPr/>
          <p:nvPr/>
        </p:nvGrpSpPr>
        <p:grpSpPr>
          <a:xfrm>
            <a:off x="824593" y="828090"/>
            <a:ext cx="16638813" cy="4497757"/>
            <a:chOff x="0" y="0"/>
            <a:chExt cx="4647170" cy="1256210"/>
          </a:xfrm>
        </p:grpSpPr>
        <p:sp>
          <p:nvSpPr>
            <p:cNvPr id="18" name="Freeform 18"/>
            <p:cNvSpPr/>
            <p:nvPr/>
          </p:nvSpPr>
          <p:spPr>
            <a:xfrm>
              <a:off x="0" y="0"/>
              <a:ext cx="4647171" cy="1256210"/>
            </a:xfrm>
            <a:custGeom>
              <a:avLst/>
              <a:gdLst/>
              <a:ahLst/>
              <a:cxnLst/>
              <a:rect l="l" t="t" r="r" b="b"/>
              <a:pathLst>
                <a:path w="4647171" h="1256210">
                  <a:moveTo>
                    <a:pt x="23730" y="0"/>
                  </a:moveTo>
                  <a:lnTo>
                    <a:pt x="4623441" y="0"/>
                  </a:lnTo>
                  <a:cubicBezTo>
                    <a:pt x="4636546" y="0"/>
                    <a:pt x="4647171" y="10624"/>
                    <a:pt x="4647171" y="23730"/>
                  </a:cubicBezTo>
                  <a:lnTo>
                    <a:pt x="4647171" y="1232480"/>
                  </a:lnTo>
                  <a:cubicBezTo>
                    <a:pt x="4647171" y="1238774"/>
                    <a:pt x="4644670" y="1244809"/>
                    <a:pt x="4640220" y="1249260"/>
                  </a:cubicBezTo>
                  <a:cubicBezTo>
                    <a:pt x="4635770" y="1253710"/>
                    <a:pt x="4629734" y="1256210"/>
                    <a:pt x="4623441" y="1256210"/>
                  </a:cubicBezTo>
                  <a:lnTo>
                    <a:pt x="23730" y="1256210"/>
                  </a:lnTo>
                  <a:cubicBezTo>
                    <a:pt x="10624" y="1256210"/>
                    <a:pt x="0" y="1245586"/>
                    <a:pt x="0" y="1232480"/>
                  </a:cubicBezTo>
                  <a:lnTo>
                    <a:pt x="0" y="23730"/>
                  </a:lnTo>
                  <a:cubicBezTo>
                    <a:pt x="0" y="10624"/>
                    <a:pt x="10624" y="0"/>
                    <a:pt x="23730" y="0"/>
                  </a:cubicBezTo>
                  <a:close/>
                </a:path>
              </a:pathLst>
            </a:custGeom>
            <a:solidFill>
              <a:srgbClr val="FFFFFF"/>
            </a:solidFill>
          </p:spPr>
        </p:sp>
        <p:sp>
          <p:nvSpPr>
            <p:cNvPr id="19" name="TextBox 19"/>
            <p:cNvSpPr txBox="1"/>
            <p:nvPr/>
          </p:nvSpPr>
          <p:spPr>
            <a:xfrm>
              <a:off x="0" y="-28575"/>
              <a:ext cx="4647170" cy="1284785"/>
            </a:xfrm>
            <a:prstGeom prst="rect">
              <a:avLst/>
            </a:prstGeom>
          </p:spPr>
          <p:txBody>
            <a:bodyPr lIns="50800" tIns="50800" rIns="50800" bIns="50800" rtlCol="0" anchor="ctr"/>
            <a:lstStyle/>
            <a:p>
              <a:pPr algn="ctr">
                <a:lnSpc>
                  <a:spcPts val="2101"/>
                </a:lnSpc>
              </a:pPr>
              <a:endParaRPr/>
            </a:p>
          </p:txBody>
        </p:sp>
      </p:grpSp>
      <p:grpSp>
        <p:nvGrpSpPr>
          <p:cNvPr id="20" name="Group 20"/>
          <p:cNvGrpSpPr/>
          <p:nvPr/>
        </p:nvGrpSpPr>
        <p:grpSpPr>
          <a:xfrm>
            <a:off x="6716418" y="305945"/>
            <a:ext cx="5587761" cy="1044290"/>
            <a:chOff x="0" y="0"/>
            <a:chExt cx="1560645" cy="291667"/>
          </a:xfrm>
        </p:grpSpPr>
        <p:sp>
          <p:nvSpPr>
            <p:cNvPr id="21" name="Freeform 21"/>
            <p:cNvSpPr/>
            <p:nvPr/>
          </p:nvSpPr>
          <p:spPr>
            <a:xfrm>
              <a:off x="0" y="0"/>
              <a:ext cx="1560645" cy="291667"/>
            </a:xfrm>
            <a:custGeom>
              <a:avLst/>
              <a:gdLst/>
              <a:ahLst/>
              <a:cxnLst/>
              <a:rect l="l" t="t" r="r" b="b"/>
              <a:pathLst>
                <a:path w="1560645" h="291667">
                  <a:moveTo>
                    <a:pt x="70661" y="0"/>
                  </a:moveTo>
                  <a:lnTo>
                    <a:pt x="1489984" y="0"/>
                  </a:lnTo>
                  <a:cubicBezTo>
                    <a:pt x="1529009" y="0"/>
                    <a:pt x="1560645" y="31636"/>
                    <a:pt x="1560645" y="70661"/>
                  </a:cubicBezTo>
                  <a:lnTo>
                    <a:pt x="1560645" y="221006"/>
                  </a:lnTo>
                  <a:cubicBezTo>
                    <a:pt x="1560645" y="239746"/>
                    <a:pt x="1553200" y="257719"/>
                    <a:pt x="1539949" y="270971"/>
                  </a:cubicBezTo>
                  <a:cubicBezTo>
                    <a:pt x="1526697" y="284222"/>
                    <a:pt x="1508724" y="291667"/>
                    <a:pt x="1489984" y="291667"/>
                  </a:cubicBezTo>
                  <a:lnTo>
                    <a:pt x="70661" y="291667"/>
                  </a:lnTo>
                  <a:cubicBezTo>
                    <a:pt x="51921" y="291667"/>
                    <a:pt x="33948" y="284222"/>
                    <a:pt x="20696" y="270971"/>
                  </a:cubicBezTo>
                  <a:cubicBezTo>
                    <a:pt x="7445" y="257719"/>
                    <a:pt x="0" y="239746"/>
                    <a:pt x="0" y="221006"/>
                  </a:cubicBezTo>
                  <a:lnTo>
                    <a:pt x="0" y="70661"/>
                  </a:lnTo>
                  <a:cubicBezTo>
                    <a:pt x="0" y="51921"/>
                    <a:pt x="7445" y="33948"/>
                    <a:pt x="20696" y="20696"/>
                  </a:cubicBezTo>
                  <a:cubicBezTo>
                    <a:pt x="33948" y="7445"/>
                    <a:pt x="51921" y="0"/>
                    <a:pt x="70661" y="0"/>
                  </a:cubicBezTo>
                  <a:close/>
                </a:path>
              </a:pathLst>
            </a:custGeom>
            <a:gradFill rotWithShape="1">
              <a:gsLst>
                <a:gs pos="0">
                  <a:srgbClr val="FEFFE0">
                    <a:alpha val="100000"/>
                  </a:srgbClr>
                </a:gs>
                <a:gs pos="50000">
                  <a:srgbClr val="F4FFBE">
                    <a:alpha val="100000"/>
                  </a:srgbClr>
                </a:gs>
                <a:gs pos="100000">
                  <a:srgbClr val="FBDC7B">
                    <a:alpha val="100000"/>
                  </a:srgbClr>
                </a:gs>
              </a:gsLst>
              <a:lin ang="5400000"/>
            </a:gradFill>
          </p:spPr>
        </p:sp>
        <p:sp>
          <p:nvSpPr>
            <p:cNvPr id="22" name="TextBox 22"/>
            <p:cNvSpPr txBox="1"/>
            <p:nvPr/>
          </p:nvSpPr>
          <p:spPr>
            <a:xfrm>
              <a:off x="0" y="-142875"/>
              <a:ext cx="1560645" cy="434542"/>
            </a:xfrm>
            <a:prstGeom prst="rect">
              <a:avLst/>
            </a:prstGeom>
          </p:spPr>
          <p:txBody>
            <a:bodyPr lIns="50800" tIns="50800" rIns="50800" bIns="50800" rtlCol="0" anchor="ctr"/>
            <a:lstStyle/>
            <a:p>
              <a:pPr algn="ctr">
                <a:lnSpc>
                  <a:spcPts val="5039"/>
                </a:lnSpc>
              </a:pPr>
              <a:r>
                <a:rPr lang="en-US" sz="3599">
                  <a:solidFill>
                    <a:srgbClr val="372A28"/>
                  </a:solidFill>
                  <a:latin typeface="Funtastic"/>
                  <a:ea typeface="Funtastic"/>
                  <a:cs typeface="Funtastic"/>
                  <a:sym typeface="Funtastic"/>
                </a:rPr>
                <a:t>Pre-Processing Data</a:t>
              </a:r>
            </a:p>
          </p:txBody>
        </p:sp>
      </p:grpSp>
      <p:sp>
        <p:nvSpPr>
          <p:cNvPr id="23" name="Freeform 23"/>
          <p:cNvSpPr/>
          <p:nvPr/>
        </p:nvSpPr>
        <p:spPr>
          <a:xfrm>
            <a:off x="8449745" y="1657819"/>
            <a:ext cx="8809555" cy="2808046"/>
          </a:xfrm>
          <a:custGeom>
            <a:avLst/>
            <a:gdLst/>
            <a:ahLst/>
            <a:cxnLst/>
            <a:rect l="l" t="t" r="r" b="b"/>
            <a:pathLst>
              <a:path w="8809555" h="2808046">
                <a:moveTo>
                  <a:pt x="0" y="0"/>
                </a:moveTo>
                <a:lnTo>
                  <a:pt x="8809555" y="0"/>
                </a:lnTo>
                <a:lnTo>
                  <a:pt x="8809555" y="2808046"/>
                </a:lnTo>
                <a:lnTo>
                  <a:pt x="0" y="2808046"/>
                </a:lnTo>
                <a:lnTo>
                  <a:pt x="0" y="0"/>
                </a:lnTo>
                <a:close/>
              </a:path>
            </a:pathLst>
          </a:custGeom>
          <a:blipFill>
            <a:blip r:embed="rId9"/>
            <a:stretch>
              <a:fillRect/>
            </a:stretch>
          </a:blipFill>
        </p:spPr>
      </p:sp>
      <p:sp>
        <p:nvSpPr>
          <p:cNvPr id="24" name="TextBox 24"/>
          <p:cNvSpPr txBox="1"/>
          <p:nvPr/>
        </p:nvSpPr>
        <p:spPr>
          <a:xfrm>
            <a:off x="1168979" y="6583251"/>
            <a:ext cx="6353217" cy="3070225"/>
          </a:xfrm>
          <a:prstGeom prst="rect">
            <a:avLst/>
          </a:prstGeom>
        </p:spPr>
        <p:txBody>
          <a:bodyPr lIns="0" tIns="0" rIns="0" bIns="0" rtlCol="0" anchor="t">
            <a:spAutoFit/>
          </a:bodyPr>
          <a:lstStyle/>
          <a:p>
            <a:pPr marL="539749" lvl="1" indent="-269875" algn="l">
              <a:lnSpc>
                <a:spcPts val="3499"/>
              </a:lnSpc>
              <a:buAutoNum type="arabicPeriod"/>
            </a:pPr>
            <a:r>
              <a:rPr lang="en-US" sz="2499">
                <a:solidFill>
                  <a:srgbClr val="1C32C7"/>
                </a:solidFill>
                <a:latin typeface="Poppins"/>
                <a:ea typeface="Poppins"/>
                <a:cs typeface="Poppins"/>
                <a:sym typeface="Poppins"/>
              </a:rPr>
              <a:t>Memisahkan Kolom akun/deskripsi.</a:t>
            </a:r>
          </a:p>
          <a:p>
            <a:pPr marL="539749" lvl="1" indent="-269875" algn="l">
              <a:lnSpc>
                <a:spcPts val="3499"/>
              </a:lnSpc>
              <a:buAutoNum type="arabicPeriod"/>
            </a:pPr>
            <a:r>
              <a:rPr lang="en-US" sz="2499">
                <a:solidFill>
                  <a:srgbClr val="1C32C7"/>
                </a:solidFill>
                <a:latin typeface="Poppins"/>
                <a:ea typeface="Poppins"/>
                <a:cs typeface="Poppins"/>
                <a:sym typeface="Poppins"/>
              </a:rPr>
              <a:t>Ekstraksi bulan dan tahun dari tanggal untuk kepentingan analisis berkala.</a:t>
            </a:r>
          </a:p>
          <a:p>
            <a:pPr marL="539749" lvl="1" indent="-269875" algn="l">
              <a:lnSpc>
                <a:spcPts val="3499"/>
              </a:lnSpc>
              <a:buAutoNum type="arabicPeriod"/>
            </a:pPr>
            <a:r>
              <a:rPr lang="en-US" sz="2499">
                <a:solidFill>
                  <a:srgbClr val="1C32C7"/>
                </a:solidFill>
                <a:latin typeface="Poppins"/>
                <a:ea typeface="Poppins"/>
                <a:cs typeface="Poppins"/>
                <a:sym typeface="Poppins"/>
              </a:rPr>
              <a:t>Normalisasi data menggunakan metode Min-Max agar semua nilai berada dalam skala 0 hingga 1.</a:t>
            </a:r>
          </a:p>
        </p:txBody>
      </p:sp>
      <p:sp>
        <p:nvSpPr>
          <p:cNvPr id="25" name="TextBox 25"/>
          <p:cNvSpPr txBox="1"/>
          <p:nvPr/>
        </p:nvSpPr>
        <p:spPr>
          <a:xfrm>
            <a:off x="964873" y="1429999"/>
            <a:ext cx="7196081" cy="3508375"/>
          </a:xfrm>
          <a:prstGeom prst="rect">
            <a:avLst/>
          </a:prstGeom>
        </p:spPr>
        <p:txBody>
          <a:bodyPr lIns="0" tIns="0" rIns="0" bIns="0" rtlCol="0" anchor="t">
            <a:spAutoFit/>
          </a:bodyPr>
          <a:lstStyle/>
          <a:p>
            <a:pPr marL="539749" lvl="1" indent="-269875" algn="l">
              <a:lnSpc>
                <a:spcPts val="3499"/>
              </a:lnSpc>
              <a:buAutoNum type="arabicPeriod"/>
            </a:pPr>
            <a:r>
              <a:rPr lang="en-US" sz="2499">
                <a:solidFill>
                  <a:srgbClr val="1C32C7"/>
                </a:solidFill>
                <a:latin typeface="Poppins"/>
                <a:ea typeface="Poppins"/>
                <a:cs typeface="Poppins"/>
                <a:sym typeface="Poppins"/>
              </a:rPr>
              <a:t>Menghapus baris duplikat</a:t>
            </a:r>
          </a:p>
          <a:p>
            <a:pPr marL="539749" lvl="1" indent="-269875" algn="l">
              <a:lnSpc>
                <a:spcPts val="3499"/>
              </a:lnSpc>
              <a:buAutoNum type="arabicPeriod"/>
            </a:pPr>
            <a:r>
              <a:rPr lang="en-US" sz="2499">
                <a:solidFill>
                  <a:srgbClr val="1C32C7"/>
                </a:solidFill>
                <a:latin typeface="Poppins"/>
                <a:ea typeface="Poppins"/>
                <a:cs typeface="Poppins"/>
                <a:sym typeface="Poppins"/>
              </a:rPr>
              <a:t>Menghapus spasi berlebih dan tanda baca pada kolom Realisasi (Rp).</a:t>
            </a:r>
          </a:p>
          <a:p>
            <a:pPr marL="539749" lvl="1" indent="-269875" algn="l">
              <a:lnSpc>
                <a:spcPts val="3499"/>
              </a:lnSpc>
              <a:buAutoNum type="arabicPeriod"/>
            </a:pPr>
            <a:r>
              <a:rPr lang="en-US" sz="2499">
                <a:solidFill>
                  <a:srgbClr val="1C32C7"/>
                </a:solidFill>
                <a:latin typeface="Poppins"/>
                <a:ea typeface="Poppins"/>
                <a:cs typeface="Poppins"/>
                <a:sym typeface="Poppins"/>
              </a:rPr>
              <a:t>Mengubah kolom Realisasi (Rp) dari teks menjadi angka utuh (tanpa titik ribuan).</a:t>
            </a:r>
          </a:p>
          <a:p>
            <a:pPr marL="539749" lvl="1" indent="-269875" algn="l">
              <a:lnSpc>
                <a:spcPts val="3499"/>
              </a:lnSpc>
              <a:buAutoNum type="arabicPeriod"/>
            </a:pPr>
            <a:r>
              <a:rPr lang="en-US" sz="2499">
                <a:solidFill>
                  <a:srgbClr val="1C32C7"/>
                </a:solidFill>
                <a:latin typeface="Poppins"/>
                <a:ea typeface="Poppins"/>
                <a:cs typeface="Poppins"/>
                <a:sym typeface="Poppins"/>
              </a:rPr>
              <a:t>Memastikan kolom Tanggal memiliki format konsisten (dd/mm/yyyy).</a:t>
            </a:r>
          </a:p>
          <a:p>
            <a:pPr marL="539749" lvl="1" indent="-269875" algn="l">
              <a:lnSpc>
                <a:spcPts val="3499"/>
              </a:lnSpc>
              <a:buAutoNum type="arabicPeriod"/>
            </a:pPr>
            <a:r>
              <a:rPr lang="en-US" sz="2499">
                <a:solidFill>
                  <a:srgbClr val="1C32C7"/>
                </a:solidFill>
                <a:latin typeface="Poppins"/>
                <a:ea typeface="Poppins"/>
                <a:cs typeface="Poppins"/>
                <a:sym typeface="Poppins"/>
              </a:rPr>
              <a:t>Mengecek data kosong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1084</Words>
  <Application>Microsoft Office PowerPoint</Application>
  <PresentationFormat>Custom</PresentationFormat>
  <Paragraphs>114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Canva Sans Bold</vt:lpstr>
      <vt:lpstr>Canva Sans</vt:lpstr>
      <vt:lpstr>Funtastic</vt:lpstr>
      <vt:lpstr>Calibri</vt:lpstr>
      <vt:lpstr>Poppins</vt:lpstr>
      <vt:lpstr>Inter Bold</vt:lpstr>
      <vt:lpstr>Montserrat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Seminar Proposal</dc:title>
  <cp:lastModifiedBy>BRI</cp:lastModifiedBy>
  <cp:revision>2</cp:revision>
  <dcterms:created xsi:type="dcterms:W3CDTF">2006-08-16T00:00:00Z</dcterms:created>
  <dcterms:modified xsi:type="dcterms:W3CDTF">2025-05-13T02:38:06Z</dcterms:modified>
  <dc:identifier>DAGnIPVmeEo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5419980</vt:lpwstr>
  </property>
  <property fmtid="{D5CDD505-2E9C-101B-9397-08002B2CF9AE}" pid="3" name="NXPowerLiteSettings">
    <vt:lpwstr>F7000400038000</vt:lpwstr>
  </property>
  <property fmtid="{D5CDD505-2E9C-101B-9397-08002B2CF9AE}" pid="4" name="NXPowerLiteVersion">
    <vt:lpwstr>S10.3.1</vt:lpwstr>
  </property>
</Properties>
</file>